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5"/>
  </p:notesMasterIdLst>
  <p:handoutMasterIdLst>
    <p:handoutMasterId r:id="rId66"/>
  </p:handoutMasterIdLst>
  <p:sldIdLst>
    <p:sldId id="256" r:id="rId2"/>
    <p:sldId id="257" r:id="rId3"/>
    <p:sldId id="259" r:id="rId4"/>
    <p:sldId id="260" r:id="rId5"/>
    <p:sldId id="261" r:id="rId6"/>
    <p:sldId id="263" r:id="rId7"/>
    <p:sldId id="264" r:id="rId8"/>
    <p:sldId id="265" r:id="rId9"/>
    <p:sldId id="267" r:id="rId10"/>
    <p:sldId id="268" r:id="rId11"/>
    <p:sldId id="269" r:id="rId12"/>
    <p:sldId id="271" r:id="rId13"/>
    <p:sldId id="272" r:id="rId14"/>
    <p:sldId id="273" r:id="rId15"/>
    <p:sldId id="275" r:id="rId16"/>
    <p:sldId id="276" r:id="rId17"/>
    <p:sldId id="277" r:id="rId18"/>
    <p:sldId id="279" r:id="rId19"/>
    <p:sldId id="280" r:id="rId20"/>
    <p:sldId id="281" r:id="rId21"/>
    <p:sldId id="283" r:id="rId22"/>
    <p:sldId id="284" r:id="rId23"/>
    <p:sldId id="285" r:id="rId24"/>
    <p:sldId id="288" r:id="rId25"/>
    <p:sldId id="289" r:id="rId26"/>
    <p:sldId id="290" r:id="rId27"/>
    <p:sldId id="292" r:id="rId28"/>
    <p:sldId id="293" r:id="rId29"/>
    <p:sldId id="340" r:id="rId30"/>
    <p:sldId id="341" r:id="rId31"/>
    <p:sldId id="342" r:id="rId32"/>
    <p:sldId id="343" r:id="rId33"/>
    <p:sldId id="344" r:id="rId34"/>
    <p:sldId id="345" r:id="rId35"/>
    <p:sldId id="346" r:id="rId36"/>
    <p:sldId id="347" r:id="rId37"/>
    <p:sldId id="348" r:id="rId38"/>
    <p:sldId id="349" r:id="rId39"/>
    <p:sldId id="350" r:id="rId40"/>
    <p:sldId id="351" r:id="rId41"/>
    <p:sldId id="352" r:id="rId42"/>
    <p:sldId id="353" r:id="rId43"/>
    <p:sldId id="354" r:id="rId44"/>
    <p:sldId id="355" r:id="rId45"/>
    <p:sldId id="356" r:id="rId46"/>
    <p:sldId id="357" r:id="rId47"/>
    <p:sldId id="358" r:id="rId48"/>
    <p:sldId id="359" r:id="rId49"/>
    <p:sldId id="360" r:id="rId50"/>
    <p:sldId id="361" r:id="rId51"/>
    <p:sldId id="362" r:id="rId52"/>
    <p:sldId id="363" r:id="rId53"/>
    <p:sldId id="364" r:id="rId54"/>
    <p:sldId id="365" r:id="rId55"/>
    <p:sldId id="366" r:id="rId56"/>
    <p:sldId id="367" r:id="rId57"/>
    <p:sldId id="368" r:id="rId58"/>
    <p:sldId id="369" r:id="rId59"/>
    <p:sldId id="370" r:id="rId60"/>
    <p:sldId id="371" r:id="rId61"/>
    <p:sldId id="372" r:id="rId62"/>
    <p:sldId id="339" r:id="rId63"/>
    <p:sldId id="373" r:id="rId64"/>
  </p:sldIdLst>
  <p:sldSz cx="9144000" cy="6858000" type="screen4x3"/>
  <p:notesSz cx="6881813" cy="9296400"/>
  <p:defaultTextStyle>
    <a:defPPr>
      <a:defRPr lang="en-US"/>
    </a:defPPr>
    <a:lvl1pPr algn="l" rtl="0" fontAlgn="base">
      <a:spcBef>
        <a:spcPct val="0"/>
      </a:spcBef>
      <a:spcAft>
        <a:spcPct val="0"/>
      </a:spcAft>
      <a:defRPr sz="2500" kern="1200">
        <a:solidFill>
          <a:srgbClr val="EBFFC2"/>
        </a:solidFill>
        <a:latin typeface="Corbel" pitchFamily="34" charset="0"/>
        <a:ea typeface="+mn-ea"/>
        <a:cs typeface="+mn-cs"/>
      </a:defRPr>
    </a:lvl1pPr>
    <a:lvl2pPr marL="457200" algn="l" rtl="0" fontAlgn="base">
      <a:spcBef>
        <a:spcPct val="0"/>
      </a:spcBef>
      <a:spcAft>
        <a:spcPct val="0"/>
      </a:spcAft>
      <a:defRPr sz="2500" kern="1200">
        <a:solidFill>
          <a:srgbClr val="EBFFC2"/>
        </a:solidFill>
        <a:latin typeface="Corbel" pitchFamily="34" charset="0"/>
        <a:ea typeface="+mn-ea"/>
        <a:cs typeface="+mn-cs"/>
      </a:defRPr>
    </a:lvl2pPr>
    <a:lvl3pPr marL="914400" algn="l" rtl="0" fontAlgn="base">
      <a:spcBef>
        <a:spcPct val="0"/>
      </a:spcBef>
      <a:spcAft>
        <a:spcPct val="0"/>
      </a:spcAft>
      <a:defRPr sz="2500" kern="1200">
        <a:solidFill>
          <a:srgbClr val="EBFFC2"/>
        </a:solidFill>
        <a:latin typeface="Corbel" pitchFamily="34" charset="0"/>
        <a:ea typeface="+mn-ea"/>
        <a:cs typeface="+mn-cs"/>
      </a:defRPr>
    </a:lvl3pPr>
    <a:lvl4pPr marL="1371600" algn="l" rtl="0" fontAlgn="base">
      <a:spcBef>
        <a:spcPct val="0"/>
      </a:spcBef>
      <a:spcAft>
        <a:spcPct val="0"/>
      </a:spcAft>
      <a:defRPr sz="2500" kern="1200">
        <a:solidFill>
          <a:srgbClr val="EBFFC2"/>
        </a:solidFill>
        <a:latin typeface="Corbel" pitchFamily="34" charset="0"/>
        <a:ea typeface="+mn-ea"/>
        <a:cs typeface="+mn-cs"/>
      </a:defRPr>
    </a:lvl4pPr>
    <a:lvl5pPr marL="1828800" algn="l" rtl="0" fontAlgn="base">
      <a:spcBef>
        <a:spcPct val="0"/>
      </a:spcBef>
      <a:spcAft>
        <a:spcPct val="0"/>
      </a:spcAft>
      <a:defRPr sz="2500" kern="1200">
        <a:solidFill>
          <a:srgbClr val="EBFFC2"/>
        </a:solidFill>
        <a:latin typeface="Corbel" pitchFamily="34" charset="0"/>
        <a:ea typeface="+mn-ea"/>
        <a:cs typeface="+mn-cs"/>
      </a:defRPr>
    </a:lvl5pPr>
    <a:lvl6pPr marL="2286000" algn="l" defTabSz="914400" rtl="0" eaLnBrk="1" latinLnBrk="0" hangingPunct="1">
      <a:defRPr sz="2500" kern="1200">
        <a:solidFill>
          <a:srgbClr val="EBFFC2"/>
        </a:solidFill>
        <a:latin typeface="Corbel" pitchFamily="34" charset="0"/>
        <a:ea typeface="+mn-ea"/>
        <a:cs typeface="+mn-cs"/>
      </a:defRPr>
    </a:lvl6pPr>
    <a:lvl7pPr marL="2743200" algn="l" defTabSz="914400" rtl="0" eaLnBrk="1" latinLnBrk="0" hangingPunct="1">
      <a:defRPr sz="2500" kern="1200">
        <a:solidFill>
          <a:srgbClr val="EBFFC2"/>
        </a:solidFill>
        <a:latin typeface="Corbel" pitchFamily="34" charset="0"/>
        <a:ea typeface="+mn-ea"/>
        <a:cs typeface="+mn-cs"/>
      </a:defRPr>
    </a:lvl7pPr>
    <a:lvl8pPr marL="3200400" algn="l" defTabSz="914400" rtl="0" eaLnBrk="1" latinLnBrk="0" hangingPunct="1">
      <a:defRPr sz="2500" kern="1200">
        <a:solidFill>
          <a:srgbClr val="EBFFC2"/>
        </a:solidFill>
        <a:latin typeface="Corbel" pitchFamily="34" charset="0"/>
        <a:ea typeface="+mn-ea"/>
        <a:cs typeface="+mn-cs"/>
      </a:defRPr>
    </a:lvl8pPr>
    <a:lvl9pPr marL="3657600" algn="l" defTabSz="914400" rtl="0" eaLnBrk="1" latinLnBrk="0" hangingPunct="1">
      <a:defRPr sz="2500" kern="1200">
        <a:solidFill>
          <a:srgbClr val="EBFFC2"/>
        </a:solidFill>
        <a:latin typeface="Corbel" pitchFamily="34"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928">
          <p15:clr>
            <a:srgbClr val="A4A3A4"/>
          </p15:clr>
        </p15:guide>
        <p15:guide id="2" pos="216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eorge Georgiev" initials="GG" lastIdx="1" clrIdx="0"/>
  <p:cmAuthor id="1" name="Todor Stoyanov" initials="T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CC00"/>
    <a:srgbClr val="9ED000"/>
    <a:srgbClr val="F4FCD8"/>
    <a:srgbClr val="FFFFFF"/>
    <a:srgbClr val="E8FFC8"/>
    <a:srgbClr val="FAF7C8"/>
    <a:srgbClr val="FAF8C8"/>
    <a:srgbClr val="F5FFC2"/>
    <a:srgbClr val="EBFFD2"/>
    <a:srgbClr val="EBFF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289" autoAdjust="0"/>
    <p:restoredTop sz="94451" autoAdjust="0"/>
  </p:normalViewPr>
  <p:slideViewPr>
    <p:cSldViewPr>
      <p:cViewPr varScale="1">
        <p:scale>
          <a:sx n="89" d="100"/>
          <a:sy n="89" d="100"/>
        </p:scale>
        <p:origin x="-1536" y="-6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2544"/>
    </p:cViewPr>
  </p:sorterViewPr>
  <p:notesViewPr>
    <p:cSldViewPr>
      <p:cViewPr varScale="1">
        <p:scale>
          <a:sx n="84" d="100"/>
          <a:sy n="84" d="100"/>
        </p:scale>
        <p:origin x="-3162" y="-78"/>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sz="quarter"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3BF7C7B5-275F-4D1F-9AB4-9255447DBC73}" type="datetimeFigureOut">
              <a:rPr lang="en-US"/>
              <a:pPr/>
              <a:t>12/17/2013</a:t>
            </a:fld>
            <a:endParaRPr lang="en-US" dirty="0"/>
          </a:p>
        </p:txBody>
      </p:sp>
      <p:sp>
        <p:nvSpPr>
          <p:cNvPr id="4" name="Footer Placeholder 3"/>
          <p:cNvSpPr>
            <a:spLocks noGrp="1"/>
          </p:cNvSpPr>
          <p:nvPr>
            <p:ph type="ftr" sz="quarter" idx="2"/>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5" name="Slide Number Placeholder 4"/>
          <p:cNvSpPr>
            <a:spLocks noGrp="1"/>
          </p:cNvSpPr>
          <p:nvPr>
            <p:ph type="sldNum" sz="quarter" idx="3"/>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3DADE544-1278-4EDA-8870-0A169B9A6D6D}" type="slidenum">
              <a:rPr lang="en-US"/>
              <a:pPr/>
              <a:t>‹#›</a:t>
            </a:fld>
            <a:endParaRPr lang="en-US" dirty="0"/>
          </a:p>
        </p:txBody>
      </p:sp>
    </p:spTree>
    <p:extLst>
      <p:ext uri="{BB962C8B-B14F-4D97-AF65-F5344CB8AC3E}">
        <p14:creationId xmlns:p14="http://schemas.microsoft.com/office/powerpoint/2010/main" val="12132406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9B46F231-FB2B-4655-A644-E2477325E686}" type="datetimeFigureOut">
              <a:rPr lang="en-US"/>
              <a:pPr/>
              <a:t>12/17/2013</a:t>
            </a:fld>
            <a:endParaRPr lang="en-US" dirty="0"/>
          </a:p>
        </p:txBody>
      </p:sp>
      <p:sp>
        <p:nvSpPr>
          <p:cNvPr id="4" name="Slide Image Placeholder 3"/>
          <p:cNvSpPr>
            <a:spLocks noGrp="1" noRot="1" noChangeAspect="1"/>
          </p:cNvSpPr>
          <p:nvPr>
            <p:ph type="sldImg" idx="2"/>
          </p:nvPr>
        </p:nvSpPr>
        <p:spPr>
          <a:xfrm>
            <a:off x="11176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bwMode="auto">
          <a:xfrm>
            <a:off x="687388" y="4416425"/>
            <a:ext cx="5507037" cy="4183063"/>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7" name="Slide Number Placeholder 6"/>
          <p:cNvSpPr>
            <a:spLocks noGrp="1"/>
          </p:cNvSpPr>
          <p:nvPr>
            <p:ph type="sldNum" sz="quarter" idx="5"/>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6FB4F6EA-423E-42DF-9292-215E7D886C4E}" type="slidenum">
              <a:rPr lang="en-US"/>
              <a:pPr/>
              <a:t>‹#›</a:t>
            </a:fld>
            <a:endParaRPr lang="en-US" dirty="0"/>
          </a:p>
        </p:txBody>
      </p:sp>
    </p:spTree>
    <p:extLst>
      <p:ext uri="{BB962C8B-B14F-4D97-AF65-F5344CB8AC3E}">
        <p14:creationId xmlns:p14="http://schemas.microsoft.com/office/powerpoint/2010/main" val="39852019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telerik.com/"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0"/>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0"/>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extLst>
      <p:ext uri="{BB962C8B-B14F-4D97-AF65-F5344CB8AC3E}">
        <p14:creationId xmlns:p14="http://schemas.microsoft.com/office/powerpoint/2010/main" val="31416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s Slide">
    <p:spTree>
      <p:nvGrpSpPr>
        <p:cNvPr id="1" name=""/>
        <p:cNvGrpSpPr/>
        <p:nvPr/>
      </p:nvGrpSpPr>
      <p:grpSpPr>
        <a:xfrm>
          <a:off x="0" y="0"/>
          <a:ext cx="0" cy="0"/>
          <a:chOff x="0" y="0"/>
          <a:chExt cx="0" cy="0"/>
        </a:xfrm>
      </p:grpSpPr>
      <p:grpSp>
        <p:nvGrpSpPr>
          <p:cNvPr id="30" name="Group 29"/>
          <p:cNvGrpSpPr/>
          <p:nvPr userDrawn="1"/>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userDrawn="1"/>
          </p:nvSpPr>
          <p:spPr>
            <a:xfrm flipH="1">
              <a:off x="3394420"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форум програмиране, форум уеб дизайн</a:t>
              </a:r>
              <a:endParaRPr lang="bg-BG" sz="200" noProof="1">
                <a:ln w="0">
                  <a:noFill/>
                </a:ln>
                <a:solidFill>
                  <a:schemeClr val="bg1"/>
                </a:solidFill>
                <a:effectLst/>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flipH="1">
              <a:off x="1350512" y="1528531"/>
              <a:ext cx="2008656" cy="1149887"/>
            </a:xfrm>
            <a:prstGeom prst="rect">
              <a:avLst/>
            </a:prstGeom>
            <a:grpFill/>
          </p:spPr>
          <p:txBody>
            <a:bodyPr wrap="none" rtlCol="0">
              <a:spAutoFit/>
            </a:bodyPr>
            <a:lstStyle/>
            <a:p>
              <a:pPr>
                <a:lnSpc>
                  <a:spcPct val="80000"/>
                </a:lnSpc>
              </a:pPr>
              <a:r>
                <a:rPr lang="bg-BG" sz="200" kern="1200" noProof="1" smtClean="0">
                  <a:ln w="0">
                    <a:noFill/>
                  </a:ln>
                  <a:solidFill>
                    <a:schemeClr val="bg1"/>
                  </a:solidFill>
                  <a:effectLst/>
                  <a:latin typeface="Corbel" pitchFamily="34" charset="0"/>
                  <a:ea typeface="+mn-ea"/>
                  <a:cs typeface="+mn-cs"/>
                </a:rPr>
                <a:t>курсове и уроци по програмиране, уеб дизайн – безплатно</a:t>
              </a:r>
              <a:endParaRPr lang="bg-BG" sz="200" kern="1200" noProof="1">
                <a:ln w="0">
                  <a:noFill/>
                </a:ln>
                <a:solidFill>
                  <a:schemeClr val="bg1"/>
                </a:solidFill>
                <a:effectLst/>
                <a:latin typeface="Corbel" pitchFamily="34" charset="0"/>
                <a:ea typeface="+mn-ea"/>
                <a:cs typeface="+mn-cs"/>
              </a:endParaRPr>
            </a:p>
          </p:txBody>
        </p:sp>
        <p:sp>
          <p:nvSpPr>
            <p:cNvPr id="33" name="TextBox 32">
              <a:hlinkClick r:id="rId4" tooltip="Програмиране за деца - безплатно в Телерик кидс академия"/>
            </p:cNvPr>
            <p:cNvSpPr txBox="1"/>
            <p:nvPr userDrawn="1"/>
          </p:nvSpPr>
          <p:spPr>
            <a:xfrm flipH="1">
              <a:off x="1538277" y="2175145"/>
              <a:ext cx="1816697"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програмиране за деца – безплатни курсове и уроци</a:t>
              </a:r>
              <a:endParaRPr lang="bg-BG" sz="200" kern="1200" noProof="1">
                <a:ln w="0">
                  <a:noFill/>
                </a:ln>
                <a:solidFill>
                  <a:schemeClr val="bg1"/>
                </a:solidFill>
                <a:effectLst/>
                <a:latin typeface="Corbel" pitchFamily="34" charset="0"/>
                <a:ea typeface="+mn-ea"/>
                <a:cs typeface="+mn-cs"/>
              </a:endParaRPr>
            </a:p>
          </p:txBody>
        </p:sp>
        <p:sp>
          <p:nvSpPr>
            <p:cNvPr id="34" name="TextBox 33">
              <a:hlinkClick r:id="rId5" tooltip="Безплатен SEO курс - оптимизация за търсачки, уроци по SEO"/>
            </p:cNvPr>
            <p:cNvSpPr txBox="1"/>
            <p:nvPr userDrawn="1"/>
          </p:nvSpPr>
          <p:spPr>
            <a:xfrm flipH="1">
              <a:off x="1660733" y="2421354"/>
              <a:ext cx="1697683" cy="1210412"/>
            </a:xfrm>
            <a:prstGeom prst="rect">
              <a:avLst/>
            </a:prstGeom>
            <a:grpFill/>
          </p:spPr>
          <p:txBody>
            <a:bodyPr wrap="none" rtlCol="0">
              <a:spAutoFit/>
            </a:bodyPr>
            <a:lstStyle>
              <a:defPPr>
                <a:defRPr lang="en-US"/>
              </a:defPPr>
              <a:lvl1pPr lvl="0">
                <a:defRPr sz="1200"/>
              </a:lvl1pPr>
            </a:lstStyle>
            <a:p>
              <a:pPr lvl="0" algn="l"/>
              <a:r>
                <a:rPr lang="bg-BG" sz="200" noProof="1" smtClean="0">
                  <a:ln w="0">
                    <a:noFill/>
                  </a:ln>
                  <a:solidFill>
                    <a:schemeClr val="bg1"/>
                  </a:solidFill>
                  <a:effectLst/>
                </a:rPr>
                <a:t>безплатен SEO курс - оптимизация за търсачки</a:t>
              </a:r>
              <a:endParaRPr lang="bg-BG" sz="200" noProof="1">
                <a:ln w="0">
                  <a:noFill/>
                </a:ln>
                <a:solidFill>
                  <a:schemeClr val="bg1"/>
                </a:solidFill>
                <a:effectLst/>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flipH="1">
              <a:off x="1448482" y="2878556"/>
              <a:ext cx="190883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уроци по уеб дизайн, HTML, CSS, JavaScript, Photoshop</a:t>
              </a:r>
              <a:endParaRPr lang="bg-BG" sz="200" noProof="1">
                <a:ln w="0">
                  <a:noFill/>
                </a:ln>
                <a:solidFill>
                  <a:schemeClr val="bg1"/>
                </a:solidFill>
                <a:effectLst/>
              </a:endParaRPr>
            </a:p>
          </p:txBody>
        </p:sp>
        <p:sp>
          <p:nvSpPr>
            <p:cNvPr id="36" name="TextBox 35">
              <a:hlinkClick r:id="rId7" tooltip="Училищна софтуерна академия - безплатни уроци по програмиране и уеб дизайн"/>
            </p:cNvPr>
            <p:cNvSpPr txBox="1"/>
            <p:nvPr userDrawn="1"/>
          </p:nvSpPr>
          <p:spPr>
            <a:xfrm flipH="1">
              <a:off x="1636239" y="1946534"/>
              <a:ext cx="1747592"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уроци по програмиране и уеб дизайн за ученици</a:t>
              </a:r>
              <a:endParaRPr lang="bg-BG" sz="200" kern="1200" noProof="1">
                <a:ln w="0">
                  <a:noFill/>
                </a:ln>
                <a:solidFill>
                  <a:schemeClr val="bg1"/>
                </a:solidFill>
                <a:effectLst/>
                <a:latin typeface="Corbel" pitchFamily="34" charset="0"/>
                <a:ea typeface="+mn-ea"/>
                <a:cs typeface="+mn-cs"/>
              </a:endParaRPr>
            </a:p>
          </p:txBody>
        </p:sp>
        <p:sp>
          <p:nvSpPr>
            <p:cNvPr id="37" name="TextBox 36">
              <a:hlinkClick r:id="rId8" tooltip="Безплатен курс &quot;Програмиране с ASP.NET MVC&quot; - уеб технологии, бази данни, C#, .NET, ASP.NET MVC"/>
            </p:cNvPr>
            <p:cNvSpPr txBox="1"/>
            <p:nvPr userDrawn="1"/>
          </p:nvSpPr>
          <p:spPr>
            <a:xfrm flipH="1">
              <a:off x="3402824"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MVC курс – HTML, SQL, C#, .NET, ASP.NET MVC</a:t>
              </a:r>
              <a:endParaRPr lang="bg-BG" sz="200" noProof="1">
                <a:ln w="0">
                  <a:noFill/>
                </a:ln>
                <a:solidFill>
                  <a:schemeClr val="bg1"/>
                </a:solidFill>
                <a:effectLst/>
              </a:endParaRPr>
            </a:p>
          </p:txBody>
        </p:sp>
        <p:sp>
          <p:nvSpPr>
            <p:cNvPr id="38" name="TextBox 37">
              <a:hlinkClick r:id="rId9" tooltip="Безплатен курс &quot;Разработка на софтуер в Cloud среда&quot; - AppEngine, AWS, Azure"/>
            </p:cNvPr>
            <p:cNvSpPr txBox="1"/>
            <p:nvPr userDrawn="1"/>
          </p:nvSpPr>
          <p:spPr>
            <a:xfrm flipH="1">
              <a:off x="1440310" y="3574997"/>
              <a:ext cx="188196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"Разработка на софтуер в cloud среда"</a:t>
              </a:r>
              <a:endParaRPr lang="bg-BG" sz="200" kern="1200" noProof="1">
                <a:ln w="0">
                  <a:noFill/>
                </a:ln>
                <a:solidFill>
                  <a:schemeClr val="bg1"/>
                </a:solidFill>
                <a:effectLst/>
                <a:latin typeface="Corbel" pitchFamily="34" charset="0"/>
                <a:ea typeface="+mn-ea"/>
                <a:cs typeface="+mn-cs"/>
              </a:endParaRPr>
            </a:p>
          </p:txBody>
        </p:sp>
        <p:sp>
          <p:nvSpPr>
            <p:cNvPr id="39" name="TextBox 38">
              <a:hlinkClick r:id="rId10" tooltip="BG Coder - онлайн състезателна система - тренировки за състезания по програмиране - online judge"/>
            </p:cNvPr>
            <p:cNvSpPr txBox="1"/>
            <p:nvPr userDrawn="1"/>
          </p:nvSpPr>
          <p:spPr>
            <a:xfrm flipH="1">
              <a:off x="3389110" y="1523999"/>
              <a:ext cx="187428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BG Coder - онлайн състезателна система - online judge</a:t>
              </a:r>
              <a:endParaRPr lang="bg-BG" sz="200" noProof="1">
                <a:ln w="0">
                  <a:noFill/>
                </a:ln>
                <a:solidFill>
                  <a:schemeClr val="bg1"/>
                </a:solidFill>
                <a:effectLst/>
              </a:endParaRPr>
            </a:p>
          </p:txBody>
        </p:sp>
        <p:sp>
          <p:nvSpPr>
            <p:cNvPr id="40" name="TextBox 39">
              <a:hlinkClick r:id="rId11" tooltip="Светлин Наков - курсове и уроци по програмиране, уеб дизайн, книги, обучения - безплатно"/>
            </p:cNvPr>
            <p:cNvSpPr txBox="1"/>
            <p:nvPr userDrawn="1"/>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курсове и уроци по програмиране, книги – безплатно от Наков</a:t>
              </a:r>
              <a:endParaRPr lang="bg-BG" sz="200" noProof="1">
                <a:ln w="0">
                  <a:noFill/>
                </a:ln>
                <a:solidFill>
                  <a:schemeClr val="bg1"/>
                </a:solidFill>
                <a:effectLst/>
              </a:endParaRPr>
            </a:p>
          </p:txBody>
        </p:sp>
        <p:sp>
          <p:nvSpPr>
            <p:cNvPr id="41" name="TextBox 40">
              <a:hlinkClick r:id="rId12" tooltip="Безплатен курс &quot;Качествен програмен код&quot;"/>
            </p:cNvPr>
            <p:cNvSpPr txBox="1"/>
            <p:nvPr userDrawn="1"/>
          </p:nvSpPr>
          <p:spPr>
            <a:xfrm flipH="1">
              <a:off x="1766855" y="3335748"/>
              <a:ext cx="159402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"Качествен програмен код"</a:t>
              </a:r>
              <a:endParaRPr lang="bg-BG" sz="200" kern="1200" noProof="1">
                <a:ln w="0">
                  <a:noFill/>
                </a:ln>
                <a:solidFill>
                  <a:schemeClr val="bg1"/>
                </a:solidFill>
                <a:effectLst/>
                <a:latin typeface="Corbel" pitchFamily="34" charset="0"/>
                <a:ea typeface="+mn-ea"/>
                <a:cs typeface="+mn-cs"/>
              </a:endParaRP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алго академия – състезателно програмиране, състезания</a:t>
              </a:r>
              <a:endParaRPr lang="bg-BG" sz="200" noProof="1">
                <a:ln w="0">
                  <a:noFill/>
                </a:ln>
                <a:solidFill>
                  <a:schemeClr val="bg1"/>
                </a:solidFill>
                <a:effectLst/>
              </a:endParaRPr>
            </a:p>
          </p:txBody>
        </p:sp>
        <p:sp>
          <p:nvSpPr>
            <p:cNvPr id="43" name="TextBox 42">
              <a:hlinkClick r:id="rId14" tooltip="Безплатен ASP.NET курс - уеб програмиране, бази данни, C#, .NET, ASP.NET"/>
            </p:cNvPr>
            <p:cNvSpPr txBox="1"/>
            <p:nvPr userDrawn="1"/>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курс - уеб програмиране, бази данни, C#, .NET, ASP.NET</a:t>
              </a:r>
              <a:endParaRPr lang="bg-BG" sz="200" noProof="1">
                <a:ln w="0">
                  <a:noFill/>
                </a:ln>
                <a:solidFill>
                  <a:schemeClr val="bg1"/>
                </a:solidFill>
                <a:effectLst/>
              </a:endParaRPr>
            </a:p>
          </p:txBody>
        </p:sp>
        <p:sp>
          <p:nvSpPr>
            <p:cNvPr id="44" name="TextBox 43">
              <a:hlinkClick r:id="rId15" tooltip="Софтуерна академия на Телерик - безплатни курсове и уроци по програмиране"/>
            </p:cNvPr>
            <p:cNvSpPr txBox="1"/>
            <p:nvPr userDrawn="1"/>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smtClean="0">
                  <a:ln w="0">
                    <a:noFill/>
                  </a:ln>
                  <a:solidFill>
                    <a:schemeClr val="bg1"/>
                  </a:solidFill>
                  <a:effectLst/>
                </a:rPr>
                <a:t>курсове и уроци по </a:t>
              </a:r>
              <a:r>
                <a:rPr lang="bg-BG" sz="200" kern="1200" noProof="1" smtClean="0">
                  <a:ln w="0">
                    <a:noFill/>
                  </a:ln>
                  <a:solidFill>
                    <a:schemeClr val="bg1"/>
                  </a:solidFill>
                  <a:effectLst/>
                  <a:latin typeface="Corbel" pitchFamily="34" charset="0"/>
                  <a:ea typeface="+mn-ea"/>
                  <a:cs typeface="+mn-cs"/>
                </a:rPr>
                <a:t>програмиране – Телерик академия</a:t>
              </a:r>
              <a:endParaRPr lang="bg-BG" sz="200" kern="1200" noProof="1">
                <a:ln w="0">
                  <a:noFill/>
                </a:ln>
                <a:solidFill>
                  <a:schemeClr val="bg1"/>
                </a:solidFill>
                <a:effectLst/>
                <a:latin typeface="Corbel" pitchFamily="34" charset="0"/>
                <a:ea typeface="+mn-ea"/>
                <a:cs typeface="+mn-cs"/>
              </a:endParaRPr>
            </a:p>
          </p:txBody>
        </p:sp>
        <p:sp>
          <p:nvSpPr>
            <p:cNvPr id="45" name="TextBox 44">
              <a:hlinkClick r:id="rId16" tooltip="Безплатен курс &quot;Разработка на мобилни приложения&quot; - iPhone, Android, Windows Phone, PhoneGap, HTML5, jQuery, AJAX"/>
            </p:cNvPr>
            <p:cNvSpPr txBox="1"/>
            <p:nvPr userDrawn="1"/>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 мобилни приложения с iPhone, Android, WP7, PhoneGap</a:t>
              </a:r>
              <a:endParaRPr lang="bg-BG" sz="200" noProof="1">
                <a:ln w="0">
                  <a:noFill/>
                </a:ln>
                <a:solidFill>
                  <a:schemeClr val="bg1"/>
                </a:solidFill>
                <a:effectLst/>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userDrawn="1"/>
          </p:nvSpPr>
          <p:spPr>
            <a:xfrm flipH="1">
              <a:off x="1440317" y="3117785"/>
              <a:ext cx="1901159"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free C# book, безплатна книга C#, книга Java, книга C#</a:t>
              </a:r>
              <a:endParaRPr lang="bg-BG" sz="200" kern="1200" noProof="1">
                <a:ln w="0">
                  <a:noFill/>
                </a:ln>
                <a:solidFill>
                  <a:schemeClr val="bg1"/>
                </a:solidFill>
                <a:effectLst/>
                <a:latin typeface="Corbel" pitchFamily="34" charset="0"/>
                <a:ea typeface="+mn-ea"/>
                <a:cs typeface="+mn-cs"/>
              </a:endParaRPr>
            </a:p>
          </p:txBody>
        </p:sp>
        <p:sp>
          <p:nvSpPr>
            <p:cNvPr id="47" name="TextBox 46">
              <a:hlinkClick r:id="rId18" tooltip="Дончо Минков - сайт за програмиране"/>
            </p:cNvPr>
            <p:cNvSpPr txBox="1"/>
            <p:nvPr userDrawn="1"/>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Дончо Минков - сайт за програмиране</a:t>
              </a:r>
              <a:endParaRPr lang="bg-BG" sz="200" noProof="1">
                <a:ln w="0">
                  <a:noFill/>
                </a:ln>
                <a:solidFill>
                  <a:schemeClr val="bg1"/>
                </a:solidFill>
              </a:endParaRPr>
            </a:p>
          </p:txBody>
        </p:sp>
        <p:sp>
          <p:nvSpPr>
            <p:cNvPr id="48" name="TextBox 47">
              <a:hlinkClick r:id="rId19" tooltip="Николай Костов - блог за програмиране"/>
            </p:cNvPr>
            <p:cNvSpPr txBox="1"/>
            <p:nvPr userDrawn="1"/>
          </p:nvSpPr>
          <p:spPr>
            <a:xfrm flipH="1">
              <a:off x="3401423" y="3217864"/>
              <a:ext cx="151340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Николай Костов - блог за програмиране</a:t>
              </a:r>
              <a:endParaRPr lang="bg-BG" sz="200" kern="1200" noProof="1">
                <a:ln w="0">
                  <a:noFill/>
                </a:ln>
                <a:solidFill>
                  <a:schemeClr val="bg1"/>
                </a:solidFill>
                <a:effectLst/>
                <a:latin typeface="Corbel" pitchFamily="34" charset="0"/>
                <a:ea typeface="+mn-ea"/>
                <a:cs typeface="+mn-cs"/>
              </a:endParaRPr>
            </a:p>
          </p:txBody>
        </p:sp>
        <p:sp>
          <p:nvSpPr>
            <p:cNvPr id="49" name="TextBox 48">
              <a:hlinkClick r:id="rId20" tooltip="безплатен C# курс в софтуерната академия на Наков"/>
            </p:cNvPr>
            <p:cNvSpPr txBox="1"/>
            <p:nvPr userDrawn="1"/>
          </p:nvSpPr>
          <p:spPr>
            <a:xfrm flipH="1">
              <a:off x="3398079"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C# курс, програмиране, безплатно</a:t>
              </a:r>
              <a:endParaRPr lang="bg-BG" sz="200" noProof="1">
                <a:ln w="0">
                  <a:noFill/>
                </a:ln>
                <a:solidFill>
                  <a:schemeClr val="bg1"/>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userDrawn="1"/>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smtClean="0">
                <a:solidFill>
                  <a:schemeClr val="tx1">
                    <a:lumMod val="75000"/>
                  </a:schemeClr>
                </a:solidFill>
                <a:effectLst>
                  <a:reflection blurRad="6350" stA="55000" endA="300" endPos="45500" dir="5400000" sy="-100000" algn="bl" rotWithShape="0"/>
                </a:effectLst>
              </a:rPr>
              <a:t>?</a:t>
            </a:r>
            <a:endParaRPr lang="en-US" sz="9600" b="1" dirty="0">
              <a:solidFill>
                <a:schemeClr val="tx1">
                  <a:lumMod val="75000"/>
                </a:schemeClr>
              </a:solidFill>
              <a:effectLst>
                <a:reflection blurRad="6350" stA="55000" endA="300" endPos="45500" dir="5400000" sy="-100000" algn="bl" rotWithShape="0"/>
              </a:effectLst>
            </a:endParaRPr>
          </a:p>
        </p:txBody>
      </p:sp>
      <p:sp>
        <p:nvSpPr>
          <p:cNvPr id="11" name="TextBox 10">
            <a:hlinkClick r:id="rId4" tooltip="Програмиране за деца - безплатно в Телерик кидс академия"/>
          </p:cNvPr>
          <p:cNvSpPr txBox="1"/>
          <p:nvPr userDrawn="1"/>
        </p:nvSpPr>
        <p:spPr>
          <a:xfrm rot="9535351" flipH="1">
            <a:off x="923386"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12" name="TextBox 11">
            <a:hlinkClick r:id="rId5" tooltip="Безплатен SEO курс - оптимизация за търсачки, уроци по SEO"/>
          </p:cNvPr>
          <p:cNvSpPr txBox="1"/>
          <p:nvPr userDrawn="1"/>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rot="19836951" flipH="1">
            <a:off x="7379010" y="1495154"/>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4" name="TextBox 13">
            <a:hlinkClick r:id="rId7" tooltip="Училищна софтуерна академия - безплатни уроци по програмиране и уеб дизайн"/>
          </p:cNvPr>
          <p:cNvSpPr txBox="1"/>
          <p:nvPr userDrawn="1"/>
        </p:nvSpPr>
        <p:spPr>
          <a:xfrm rot="2233443" flipH="1">
            <a:off x="2139218" y="940065"/>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5" name="TextBox 14">
            <a:hlinkClick r:id="rId8" tooltip="Безплатен курс &quot;Програмиране с ASP.NET MVC&quot; - уеб технологии, бази данни, C#, .NET, ASP.NET MVC"/>
          </p:cNvPr>
          <p:cNvSpPr txBox="1"/>
          <p:nvPr userDrawn="1"/>
        </p:nvSpPr>
        <p:spPr>
          <a:xfrm rot="8530737" flipH="1">
            <a:off x="4757100"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6" name="TextBox 15">
            <a:hlinkClick r:id="rId9" tooltip="Безплатен курс &quot;Разработка на софтуер в Cloud среда&quot; - AppEngine, AWS, Azure"/>
          </p:cNvPr>
          <p:cNvSpPr txBox="1"/>
          <p:nvPr userDrawn="1"/>
        </p:nvSpPr>
        <p:spPr>
          <a:xfrm rot="12627025" flipH="1">
            <a:off x="2910497" y="4405707"/>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0" tooltip="BG Coder - онлайн състезателна система - тренировки за състезания по програмиране - online judge"/>
          </p:cNvPr>
          <p:cNvSpPr txBox="1"/>
          <p:nvPr userDrawn="1"/>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8" name="TextBox 17">
            <a:hlinkClick r:id="rId11" tooltip="Светлин Наков - курсове и уроци по програмиране, уеб дизайн, книги, обучения - безплатно"/>
          </p:cNvPr>
          <p:cNvSpPr txBox="1"/>
          <p:nvPr userDrawn="1"/>
        </p:nvSpPr>
        <p:spPr>
          <a:xfrm rot="19460650" flipH="1">
            <a:off x="3150206" y="1979501"/>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9" name="TextBox 18">
            <a:hlinkClick r:id="rId12" tooltip="Безплатен курс &quot;Качествен програмен код&quot;"/>
          </p:cNvPr>
          <p:cNvSpPr txBox="1"/>
          <p:nvPr userDrawn="1"/>
        </p:nvSpPr>
        <p:spPr>
          <a:xfrm rot="18277140" flipH="1">
            <a:off x="405234" y="3272336"/>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rot="18695734" flipH="1">
            <a:off x="3127407" y="5396299"/>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TextBox 20">
            <a:hlinkClick r:id="rId14" tooltip="Безплатен ASP.NET курс - уеб програмиране, бази данни, C#, .NET, ASP.NET"/>
          </p:cNvPr>
          <p:cNvSpPr txBox="1"/>
          <p:nvPr userDrawn="1"/>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22" name="TextBox 21">
            <a:hlinkClick r:id="rId15" tooltip="Софтуерна академия на Телерик - безплатни курсове и уроци по програмиране"/>
          </p:cNvPr>
          <p:cNvSpPr txBox="1"/>
          <p:nvPr userDrawn="1"/>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3" name="TextBox 22">
            <a:hlinkClick r:id="rId16" tooltip="Безплатен курс &quot;Разработка на мобилни приложения&quot; - iPhone, Android, Windows Phone, PhoneGap, HTML5, jQuery, AJAX"/>
          </p:cNvPr>
          <p:cNvSpPr txBox="1"/>
          <p:nvPr userDrawn="1"/>
        </p:nvSpPr>
        <p:spPr>
          <a:xfrm rot="20840689" flipH="1">
            <a:off x="8186733" y="5517701"/>
            <a:ext cx="357408" cy="646331"/>
          </a:xfrm>
          <a:prstGeom prst="rect">
            <a:avLst/>
          </a:prstGeom>
          <a:noFill/>
        </p:spPr>
        <p:txBody>
          <a:bodyPr wrap="square" rtlCol="0">
            <a:spAutoFit/>
          </a:bodyPr>
          <a:lstStyle/>
          <a:p>
            <a:r>
              <a:rPr lang="en-US" sz="36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userDrawn="1"/>
        </p:nvSpPr>
        <p:spPr>
          <a:xfrm rot="15426793" flipH="1">
            <a:off x="1145826" y="4072253"/>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5" name="TextBox 24">
            <a:hlinkClick r:id="rId18" tooltip="Дончо Минков - сайт за програмиране"/>
          </p:cNvPr>
          <p:cNvSpPr txBox="1"/>
          <p:nvPr userDrawn="1"/>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6" name="TextBox 25">
            <a:hlinkClick r:id="rId19" tooltip="Николай Костов - блог за програмиране"/>
          </p:cNvPr>
          <p:cNvSpPr txBox="1"/>
          <p:nvPr userDrawn="1"/>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userDrawn="1"/>
        </p:nvSpPr>
        <p:spPr>
          <a:xfrm rot="2086872" flipH="1">
            <a:off x="8330354" y="1359227"/>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8" name="Rectangle 27"/>
          <p:cNvSpPr/>
          <p:nvPr userDrawn="1"/>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smtClean="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1"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4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57200" y="5224046"/>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757446"/>
            <a:ext cx="2090957" cy="369332"/>
          </a:xfrm>
          <a:prstGeom prst="rect">
            <a:avLst/>
          </a:prstGeom>
          <a:noFill/>
        </p:spPr>
        <p:txBody>
          <a:bodyPr wrap="none" rtlCol="0">
            <a:spAutoFit/>
          </a:bodyPr>
          <a:lstStyle>
            <a:lvl1pPr algn="l" rtl="0" fontAlgn="base">
              <a:spcBef>
                <a:spcPct val="0"/>
              </a:spcBef>
              <a:spcAft>
                <a:spcPct val="0"/>
              </a:spcAft>
              <a:buNone/>
              <a:defRPr lang="en-US" sz="18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800" b="1" dirty="0" smtClean="0">
                <a:solidFill>
                  <a:srgbClr val="0EFE58"/>
                </a:solidFill>
                <a:effectLst>
                  <a:outerShdw blurRad="38100" dist="38100" dir="2700000" algn="tl">
                    <a:srgbClr val="000000">
                      <a:alpha val="43137"/>
                    </a:srgbClr>
                  </a:outerShdw>
                </a:effectLst>
              </a:rPr>
              <a:t>Telerik Corporation</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062246"/>
            <a:ext cx="1707903"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hlinkClick r:id="rId2"/>
              </a:rPr>
              <a:t>www.telerik.com</a:t>
            </a:r>
            <a:endParaRPr lang="en-US" sz="1600" b="1" dirty="0">
              <a:solidFill>
                <a:schemeClr val="tx1">
                  <a:lumMod val="50000"/>
                </a:schemeClr>
              </a:solidFill>
              <a:effectLst>
                <a:outerShdw blurRad="38100" dist="38100" dir="2700000" algn="tl">
                  <a:srgbClr val="000000">
                    <a:alpha val="43137"/>
                  </a:srgbClr>
                </a:outerShdw>
              </a:effectLst>
            </a:endParaRPr>
          </a:p>
        </p:txBody>
      </p:sp>
      <p:cxnSp>
        <p:nvCxnSpPr>
          <p:cNvPr id="8" name="Straight Connector 7"/>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46989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12"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91439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0" y="63500"/>
            <a:ext cx="9144000" cy="590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0" y="247650"/>
            <a:ext cx="9144000" cy="483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1">
            <a:extLst>
              <a:ext uri="{BEBA8EAE-BF5A-486C-A8C5-ECC9F3942E4B}">
                <a14:imgProps xmlns:a14="http://schemas.microsoft.com/office/drawing/2010/main">
                  <a14:imgLayer r:embed="rId12">
                    <a14:imgEffect>
                      <a14:brightnessContrast bright="20000"/>
                    </a14:imgEffect>
                  </a14:imgLayer>
                </a14:imgProps>
              </a:ext>
              <a:ext uri="{28A0092B-C50C-407E-A947-70E740481C1C}">
                <a14:useLocalDpi xmlns:a14="http://schemas.microsoft.com/office/drawing/2010/main" val="0"/>
              </a:ext>
            </a:extLst>
          </a:blip>
          <a:stretch>
            <a:fillRect/>
          </a:stretch>
        </p:blipFill>
        <p:spPr bwMode="auto">
          <a:xfrm>
            <a:off x="152400" y="228600"/>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a14="http://schemas.microsoft.com/office/drawing/2010/main">
                <a:solidFill>
                  <a:srgbClr val="FFFFFF"/>
                </a:solidFill>
              </a14:hiddenFill>
            </a:ext>
          </a:extLst>
        </p:spPr>
      </p:pic>
    </p:spTree>
  </p:cSld>
  <p:clrMap bg1="dk1" tx1="lt1" bg2="dk2" tx2="lt2" accent1="accent1" accent2="accent2" accent3="accent3" accent4="accent4" accent5="accent5" accent6="accent6" hlink="hlink" folHlink="folHlink"/>
  <p:sldLayoutIdLst>
    <p:sldLayoutId id="2147483701" r:id="rId1"/>
    <p:sldLayoutId id="2147483688" r:id="rId2"/>
    <p:sldLayoutId id="2147483704" r:id="rId3"/>
    <p:sldLayoutId id="2147483689" r:id="rId4"/>
    <p:sldLayoutId id="2147483703" r:id="rId5"/>
    <p:sldLayoutId id="2147483705" r:id="rId6"/>
  </p:sldLayoutIdLst>
  <p:timing>
    <p:tnLst>
      <p:par>
        <p:cTn id="1" dur="indefinite" restart="never" nodeType="tmRoot"/>
      </p:par>
    </p:tnLst>
  </p:timing>
  <p:hf hdr="0" ftr="0" dt="0"/>
  <p:txStyles>
    <p:titleStyle>
      <a:lvl1pPr algn="r" rtl="0" eaLnBrk="0" fontAlgn="base" hangingPunct="0">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p:titleStyle>
    <p:bodyStyle>
      <a:lvl1pPr marL="319088" indent="-319088" algn="l" rtl="0" eaLnBrk="0" fontAlgn="base" hangingPunct="0">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hyperlink" Target="http://schoolacademy.telerik.com/"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www.webopedia.com/TERM/V/virus_signature.html" TargetMode="External"/><Relationship Id="rId2" Type="http://schemas.openxmlformats.org/officeDocument/2006/relationships/hyperlink" Target="http://en.wikipedia.org/wiki/Virus_signature"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parashift.com/c++-faq-lite/serialize-overview.html" TargetMode="External"/><Relationship Id="rId2" Type="http://schemas.openxmlformats.org/officeDocument/2006/relationships/hyperlink" Target="http://en.wikipedia.org/wiki/Serialization"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png"/><Relationship Id="rId3" Type="http://schemas.openxmlformats.org/officeDocument/2006/relationships/image" Target="../media/image17.jpe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jpeg"/><Relationship Id="rId16" Type="http://schemas.openxmlformats.org/officeDocument/2006/relationships/image" Target="../media/image30.gif"/><Relationship Id="rId1" Type="http://schemas.openxmlformats.org/officeDocument/2006/relationships/slideLayout" Target="../slideLayouts/slideLayout4.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5" Type="http://schemas.openxmlformats.org/officeDocument/2006/relationships/image" Target="../media/image29.png"/><Relationship Id="rId10" Type="http://schemas.openxmlformats.org/officeDocument/2006/relationships/image" Target="../media/image24.jpe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en.wikipedia.org/wiki/Boot_sequence" TargetMode="External"/><Relationship Id="rId2" Type="http://schemas.openxmlformats.org/officeDocument/2006/relationships/hyperlink" Target="http://en.wikipedia.org/wiki/Operating_system" TargetMode="External"/><Relationship Id="rId1" Type="http://schemas.openxmlformats.org/officeDocument/2006/relationships/slideLayout" Target="../slideLayouts/slideLayout2.xml"/><Relationship Id="rId4" Type="http://schemas.openxmlformats.org/officeDocument/2006/relationships/hyperlink" Target="http://www.dmoz.org/Computers/Software/Operating_Systems/"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www.princeton.edu/~achaney/tmve/wiki100k/docs/Waterfall_model.html" TargetMode="External"/><Relationship Id="rId2" Type="http://schemas.openxmlformats.org/officeDocument/2006/relationships/hyperlink" Target="http://en.wikipedia.org/wiki/Waterfall_mode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40.png"/><Relationship Id="rId3" Type="http://schemas.microsoft.com/office/2007/relationships/hdphoto" Target="../media/hdphoto3.wdp"/><Relationship Id="rId7" Type="http://schemas.openxmlformats.org/officeDocument/2006/relationships/image" Target="../media/image35.jpeg"/><Relationship Id="rId12" Type="http://schemas.openxmlformats.org/officeDocument/2006/relationships/image" Target="../media/image39.jpeg"/><Relationship Id="rId2" Type="http://schemas.openxmlformats.org/officeDocument/2006/relationships/image" Target="../media/image32.jpeg"/><Relationship Id="rId1" Type="http://schemas.openxmlformats.org/officeDocument/2006/relationships/slideLayout" Target="../slideLayouts/slideLayout4.xml"/><Relationship Id="rId6" Type="http://schemas.openxmlformats.org/officeDocument/2006/relationships/image" Target="../media/image34.jpeg"/><Relationship Id="rId11" Type="http://schemas.openxmlformats.org/officeDocument/2006/relationships/image" Target="../media/image38.jpeg"/><Relationship Id="rId5" Type="http://schemas.microsoft.com/office/2007/relationships/hdphoto" Target="../media/hdphoto4.wdp"/><Relationship Id="rId10" Type="http://schemas.openxmlformats.org/officeDocument/2006/relationships/image" Target="../media/image37.jpeg"/><Relationship Id="rId4" Type="http://schemas.openxmlformats.org/officeDocument/2006/relationships/image" Target="../media/image33.jpeg"/><Relationship Id="rId9" Type="http://schemas.openxmlformats.org/officeDocument/2006/relationships/image" Target="../media/image36.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en.wikipedia.org/wiki/List_of_archive_formats" TargetMode="External"/><Relationship Id="rId2" Type="http://schemas.openxmlformats.org/officeDocument/2006/relationships/hyperlink" Target="http://en.wikipedia.org/wiki/Archive_file" TargetMode="External"/><Relationship Id="rId1" Type="http://schemas.openxmlformats.org/officeDocument/2006/relationships/slideLayout" Target="../slideLayouts/slideLayout2.xml"/><Relationship Id="rId4" Type="http://schemas.openxmlformats.org/officeDocument/2006/relationships/hyperlink" Target="http://en.wikipedia.org/wiki/Comparison_of_archive_format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msdn.microsoft.com/en-us/library/office/aa140277(v=office.10).aspx" TargetMode="External"/><Relationship Id="rId2" Type="http://schemas.openxmlformats.org/officeDocument/2006/relationships/hyperlink" Target="http://en.wikipedia.org/wiki/Rich_Text_Format"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4.xml"/><Relationship Id="rId6" Type="http://schemas.openxmlformats.org/officeDocument/2006/relationships/image" Target="../media/image47.png"/><Relationship Id="rId5" Type="http://schemas.microsoft.com/office/2007/relationships/hdphoto" Target="../media/hdphoto6.wdp"/><Relationship Id="rId4" Type="http://schemas.openxmlformats.org/officeDocument/2006/relationships/image" Target="../media/image46.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en.wikipedia.org/wiki/Scalable_Vector_Graphic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9.jpe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51.jpeg"/><Relationship Id="rId4" Type="http://schemas.openxmlformats.org/officeDocument/2006/relationships/image" Target="../media/image5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goo.gl/EjQUz2"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hyperlink" Target="http://goo.gl/NziEs4" TargetMode="Externa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3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hyperlink" Target="http://goo.gl/sNzWh9"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4.xml"/><Relationship Id="rId5" Type="http://schemas.openxmlformats.org/officeDocument/2006/relationships/image" Target="../media/image64.png"/><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en.wikipedia.org/wiki/Transfer_(computing)"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www.kent.ac.uk/careers/presentationskills.htm" TargetMode="External"/><Relationship Id="rId2" Type="http://schemas.openxmlformats.org/officeDocument/2006/relationships/hyperlink" Target="http://hbr.org/2013/06/how-to-give-a-killer-presentation/" TargetMode="External"/><Relationship Id="rId1" Type="http://schemas.openxmlformats.org/officeDocument/2006/relationships/slideLayout" Target="../slideLayouts/slideLayout2.xml"/><Relationship Id="rId4" Type="http://schemas.openxmlformats.org/officeDocument/2006/relationships/image" Target="../media/image65.gif"/></Relationships>
</file>

<file path=ppt/slides/_rels/slide4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4.xml"/><Relationship Id="rId5" Type="http://schemas.openxmlformats.org/officeDocument/2006/relationships/image" Target="../media/image69.jpeg"/><Relationship Id="rId4" Type="http://schemas.openxmlformats.org/officeDocument/2006/relationships/image" Target="../media/image68.jpeg"/></Relationships>
</file>

<file path=ppt/slides/_rels/slide4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hyperlink" Target="http://www.techsmith.com/camtasia.html"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en.wikipedia.org/wiki/TCP/IP_model" TargetMode="External"/><Relationship Id="rId2" Type="http://schemas.openxmlformats.org/officeDocument/2006/relationships/hyperlink" Target="http://bg.wikipedia.org/wiki/TCP/IP"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4.xml"/><Relationship Id="rId5" Type="http://schemas.openxmlformats.org/officeDocument/2006/relationships/image" Target="../media/image78.jpeg"/><Relationship Id="rId4" Type="http://schemas.openxmlformats.org/officeDocument/2006/relationships/image" Target="../media/image77.jpeg"/></Relationships>
</file>

<file path=ppt/slides/_rels/slide4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en.wikipedia.org/wiki/Wired_Equivalent_Privacy"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50.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4.xml"/><Relationship Id="rId6" Type="http://schemas.openxmlformats.org/officeDocument/2006/relationships/image" Target="../media/image84.jpeg"/><Relationship Id="rId5" Type="http://schemas.openxmlformats.org/officeDocument/2006/relationships/image" Target="../media/image83.png"/><Relationship Id="rId4" Type="http://schemas.openxmlformats.org/officeDocument/2006/relationships/image" Target="../media/image82.jpeg"/></Relationships>
</file>

<file path=ppt/slides/_rels/slide51.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hyperlink" Target="http://bg.wikipedia.org/wiki/Voip" TargetMode="External"/><Relationship Id="rId1" Type="http://schemas.openxmlformats.org/officeDocument/2006/relationships/slideLayout" Target="../slideLayouts/slideLayout2.xml"/><Relationship Id="rId4" Type="http://schemas.microsoft.com/office/2007/relationships/hdphoto" Target="../media/hdphoto10.wdp"/></Relationships>
</file>

<file path=ppt/slides/_rels/slide5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4.xml"/><Relationship Id="rId5" Type="http://schemas.openxmlformats.org/officeDocument/2006/relationships/image" Target="../media/image90.jpeg"/><Relationship Id="rId4" Type="http://schemas.openxmlformats.org/officeDocument/2006/relationships/image" Target="../media/image89.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hyperlink" Target="http://goo.gl/ghsKLF" TargetMode="External"/><Relationship Id="rId1" Type="http://schemas.openxmlformats.org/officeDocument/2006/relationships/slideLayout" Target="../slideLayouts/slideLayout2.xml"/><Relationship Id="rId4" Type="http://schemas.microsoft.com/office/2007/relationships/hdphoto" Target="../media/hdphoto11.wdp"/></Relationships>
</file>

<file path=ppt/slides/_rels/slide56.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png"/><Relationship Id="rId1" Type="http://schemas.openxmlformats.org/officeDocument/2006/relationships/slideLayout" Target="../slideLayouts/slideLayout4.xml"/><Relationship Id="rId6" Type="http://schemas.openxmlformats.org/officeDocument/2006/relationships/image" Target="../media/image95.png"/><Relationship Id="rId5" Type="http://schemas.openxmlformats.org/officeDocument/2006/relationships/image" Target="../media/image94.png"/><Relationship Id="rId4" Type="http://schemas.microsoft.com/office/2007/relationships/hdphoto" Target="../media/hdphoto12.wdp"/></Relationships>
</file>

<file path=ppt/slides/_rels/slide57.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www.w3schools.com/css/css_howto.asp"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jpeg"/><Relationship Id="rId1" Type="http://schemas.openxmlformats.org/officeDocument/2006/relationships/slideLayout" Target="../slideLayouts/slideLayout4.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goo.gl/YqjTpl"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hyperlink" Target="http://schoolacademy.telerik.com/"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downloads.academy.telerik.com/svn/school-academy/Meeting-1-Intro-CSharp-November-2010/2.%20IT-Olympiad-Conspect-8-12-Class-February-2010.docx"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en.wikipedia.org/wiki/Plug-in_(computing)"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676400"/>
            <a:ext cx="8229600" cy="1524000"/>
          </a:xfrm>
        </p:spPr>
        <p:txBody>
          <a:bodyPr/>
          <a:lstStyle/>
          <a:p>
            <a:r>
              <a:rPr lang="bg-BG" sz="4800" dirty="0" smtClean="0"/>
              <a:t>Тренировъчен тест по информационни технологии</a:t>
            </a:r>
            <a:endParaRPr lang="en-US" sz="4800" dirty="0"/>
          </a:p>
        </p:txBody>
      </p:sp>
      <p:sp>
        <p:nvSpPr>
          <p:cNvPr id="3" name="Subtitle 2"/>
          <p:cNvSpPr>
            <a:spLocks noGrp="1"/>
          </p:cNvSpPr>
          <p:nvPr>
            <p:ph type="subTitle" idx="1"/>
          </p:nvPr>
        </p:nvSpPr>
        <p:spPr>
          <a:xfrm>
            <a:off x="504700" y="3317080"/>
            <a:ext cx="8153400" cy="569120"/>
          </a:xfrm>
        </p:spPr>
        <p:txBody>
          <a:bodyPr/>
          <a:lstStyle/>
          <a:p>
            <a:r>
              <a:rPr lang="bg-BG" dirty="0" smtClean="0"/>
              <a:t>Тест за подготовка за ИТ </a:t>
            </a:r>
            <a:r>
              <a:rPr lang="bg-BG" smtClean="0"/>
              <a:t>олимпиадата (НОИТ)</a:t>
            </a:r>
            <a:endParaRPr lang="en-US" dirty="0"/>
          </a:p>
        </p:txBody>
      </p:sp>
      <p:sp>
        <p:nvSpPr>
          <p:cNvPr id="4" name="Text Placeholder 3"/>
          <p:cNvSpPr>
            <a:spLocks noGrp="1"/>
          </p:cNvSpPr>
          <p:nvPr>
            <p:ph type="body" sz="quarter" idx="10"/>
          </p:nvPr>
        </p:nvSpPr>
        <p:spPr>
          <a:xfrm>
            <a:off x="533400" y="4343400"/>
            <a:ext cx="3352800" cy="1384995"/>
          </a:xfrm>
        </p:spPr>
        <p:txBody>
          <a:bodyPr/>
          <a:lstStyle/>
          <a:p>
            <a:r>
              <a:rPr lang="en-US" b="0" dirty="0" smtClean="0">
                <a:effectLst/>
              </a:rPr>
              <a:t>Teams: </a:t>
            </a:r>
            <a:br>
              <a:rPr lang="en-US" b="0" dirty="0" smtClean="0">
                <a:effectLst/>
              </a:rPr>
            </a:br>
            <a:r>
              <a:rPr lang="en-US" b="0" dirty="0" smtClean="0">
                <a:effectLst/>
              </a:rPr>
              <a:t>Jack London</a:t>
            </a:r>
            <a:br>
              <a:rPr lang="en-US" b="0" dirty="0" smtClean="0">
                <a:effectLst/>
              </a:rPr>
            </a:br>
            <a:r>
              <a:rPr lang="en-US" b="0" dirty="0" smtClean="0">
                <a:effectLst/>
              </a:rPr>
              <a:t>Kurt Vonnegut</a:t>
            </a:r>
            <a:endParaRPr lang="en-US" dirty="0"/>
          </a:p>
        </p:txBody>
      </p:sp>
      <p:pic>
        <p:nvPicPr>
          <p:cNvPr id="8" name="Picture 2" descr="http://www.nextgenpe.com/media/focus-area-images/NGPE/issue-6/Technology_solutions_SM_FO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86200" y="4612192"/>
            <a:ext cx="4686300" cy="1707152"/>
          </a:xfrm>
          <a:prstGeom prst="roundRect">
            <a:avLst>
              <a:gd name="adj" fmla="val 5456"/>
            </a:avLst>
          </a:prstGeom>
          <a:noFill/>
        </p:spPr>
      </p:pic>
      <p:pic>
        <p:nvPicPr>
          <p:cNvPr id="9" name="Picture 4" descr="C:\NAKOV\Telerik-Academy-Course-2009\Telerik-Academy-logo-larg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42099" y="457200"/>
            <a:ext cx="3130885" cy="914400"/>
          </a:xfrm>
          <a:prstGeom prst="roundRect">
            <a:avLst>
              <a:gd name="adj" fmla="val 5054"/>
            </a:avLst>
          </a:prstGeom>
          <a:noFill/>
        </p:spPr>
      </p:pic>
      <p:sp>
        <p:nvSpPr>
          <p:cNvPr id="11" name="TextBox 10"/>
          <p:cNvSpPr txBox="1"/>
          <p:nvPr/>
        </p:nvSpPr>
        <p:spPr>
          <a:xfrm rot="162465">
            <a:off x="357199" y="1026101"/>
            <a:ext cx="4803944" cy="461665"/>
          </a:xfrm>
          <a:prstGeom prst="rect">
            <a:avLst/>
          </a:prstGeom>
          <a:noFill/>
        </p:spPr>
        <p:txBody>
          <a:bodyPr wrap="none" rtlCol="0">
            <a:spAutoFit/>
          </a:bodyPr>
          <a:lstStyle/>
          <a:p>
            <a:r>
              <a:rPr lang="en-US" sz="2400" b="1" dirty="0" smtClean="0">
                <a:ln w="1905"/>
                <a:solidFill>
                  <a:schemeClr val="tx1">
                    <a:lumMod val="40000"/>
                    <a:lumOff val="60000"/>
                  </a:schemeClr>
                </a:solidFill>
                <a:effectLst>
                  <a:innerShdw blurRad="69850" dist="43180" dir="5400000">
                    <a:srgbClr val="000000">
                      <a:alpha val="65000"/>
                    </a:srgbClr>
                  </a:innerShdw>
                  <a:reflection blurRad="6350" stA="55000" endA="300" endPos="45500" dir="5400000" sy="-100000" algn="bl" rotWithShape="0"/>
                </a:effectLst>
                <a:hlinkClick r:id="rId4"/>
              </a:rPr>
              <a:t>http://schoolacademy.telerik.com</a:t>
            </a:r>
            <a:endParaRPr lang="en-US" sz="2400" b="1" dirty="0">
              <a:ln w="1905"/>
              <a:solidFill>
                <a:schemeClr val="tx1">
                  <a:lumMod val="40000"/>
                  <a:lumOff val="60000"/>
                </a:schemeClr>
              </a:solidFill>
              <a:effectLst>
                <a:innerShdw blurRad="69850" dist="43180" dir="5400000">
                  <a:srgbClr val="000000">
                    <a:alpha val="65000"/>
                  </a:srgbClr>
                </a:innerShdw>
                <a:reflection blurRad="6350" stA="55000" endA="300" endPos="45500" dir="5400000" sy="-100000" algn="bl" rotWithShape="0"/>
              </a:effectLst>
            </a:endParaRPr>
          </a:p>
        </p:txBody>
      </p:sp>
      <p:sp>
        <p:nvSpPr>
          <p:cNvPr id="12" name="Text Placeholder 9"/>
          <p:cNvSpPr>
            <a:spLocks noGrp="1"/>
          </p:cNvSpPr>
          <p:nvPr>
            <p:ph type="body" sz="quarter" idx="11"/>
          </p:nvPr>
        </p:nvSpPr>
        <p:spPr>
          <a:xfrm>
            <a:off x="469075" y="5715000"/>
            <a:ext cx="2116862" cy="923330"/>
          </a:xfrm>
        </p:spPr>
        <p:txBody>
          <a:bodyPr/>
          <a:lstStyle/>
          <a:p>
            <a:r>
              <a:rPr lang="en-US" dirty="0" smtClean="0"/>
              <a:t>C# Part 1 Course @</a:t>
            </a:r>
          </a:p>
          <a:p>
            <a:r>
              <a:rPr lang="en-US" dirty="0"/>
              <a:t>Telerik Academy</a:t>
            </a:r>
          </a:p>
          <a:p>
            <a:endParaRPr lang="en-US" dirty="0"/>
          </a:p>
        </p:txBody>
      </p:sp>
    </p:spTree>
    <p:extLst>
      <p:ext uri="{BB962C8B-B14F-4D97-AF65-F5344CB8AC3E}">
        <p14:creationId xmlns:p14="http://schemas.microsoft.com/office/powerpoint/2010/main" val="11602304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a:xfrm>
            <a:off x="228600" y="914400"/>
            <a:ext cx="8763000" cy="5791200"/>
          </a:xfrm>
        </p:spPr>
        <p:txBody>
          <a:bodyPr/>
          <a:lstStyle/>
          <a:p>
            <a:r>
              <a:rPr lang="ru-RU" sz="2800" dirty="0" smtClean="0"/>
              <a:t>Най-разпространен метод – сравняване </a:t>
            </a:r>
            <a:r>
              <a:rPr lang="ru-RU" sz="2800" dirty="0"/>
              <a:t>на </a:t>
            </a:r>
            <a:r>
              <a:rPr lang="ru-RU" sz="2800" dirty="0" smtClean="0"/>
              <a:t>файлове</a:t>
            </a:r>
          </a:p>
          <a:p>
            <a:pPr lvl="1"/>
            <a:r>
              <a:rPr lang="ru-RU" sz="2600" dirty="0" smtClean="0"/>
              <a:t>Търсят се части, съответстващи на познати вируси</a:t>
            </a:r>
          </a:p>
          <a:p>
            <a:pPr lvl="1"/>
            <a:r>
              <a:rPr lang="ru-RU" sz="2600" dirty="0" smtClean="0"/>
              <a:t>Пазят се описанията </a:t>
            </a:r>
            <a:r>
              <a:rPr lang="ru-RU" sz="2600" dirty="0"/>
              <a:t>на всички познати вируси </a:t>
            </a:r>
            <a:endParaRPr lang="ru-RU" sz="2600" dirty="0" smtClean="0"/>
          </a:p>
          <a:p>
            <a:pPr lvl="2"/>
            <a:r>
              <a:rPr lang="ru-RU" sz="2400" dirty="0" smtClean="0"/>
              <a:t>уникални </a:t>
            </a:r>
            <a:r>
              <a:rPr lang="ru-RU" sz="2400" dirty="0"/>
              <a:t>за </a:t>
            </a:r>
            <a:r>
              <a:rPr lang="ru-RU" sz="2400" dirty="0" smtClean="0"/>
              <a:t>всеки </a:t>
            </a:r>
            <a:r>
              <a:rPr lang="ru-RU" sz="2400" dirty="0"/>
              <a:t>вирус парчета </a:t>
            </a:r>
            <a:r>
              <a:rPr lang="ru-RU" sz="2400" dirty="0" smtClean="0"/>
              <a:t>код</a:t>
            </a:r>
          </a:p>
          <a:p>
            <a:pPr lvl="1"/>
            <a:r>
              <a:rPr lang="ru-RU" sz="2600" dirty="0" smtClean="0"/>
              <a:t>Важно е често </a:t>
            </a:r>
            <a:r>
              <a:rPr lang="ru-RU" sz="2600" dirty="0"/>
              <a:t>да се обновява базата данни</a:t>
            </a:r>
            <a:r>
              <a:rPr lang="ru-RU" sz="2600" dirty="0" smtClean="0"/>
              <a:t>.</a:t>
            </a:r>
            <a:endParaRPr lang="en-US" sz="2600" dirty="0" smtClean="0"/>
          </a:p>
          <a:p>
            <a:r>
              <a:rPr lang="bg-BG" dirty="0"/>
              <a:t>Информация</a:t>
            </a:r>
            <a:r>
              <a:rPr lang="bg-BG" dirty="0" smtClean="0"/>
              <a:t>:</a:t>
            </a:r>
            <a:endParaRPr lang="en-US" dirty="0" smtClean="0"/>
          </a:p>
          <a:p>
            <a:pPr lvl="1"/>
            <a:r>
              <a:rPr lang="en-US" sz="2800" b="0" u="sng" dirty="0">
                <a:effectLst/>
                <a:hlinkClick r:id="rId2"/>
              </a:rPr>
              <a:t>http://en.wikipedia.org/wiki/Virus_signature </a:t>
            </a:r>
            <a:endParaRPr lang="bg-BG" sz="2800" b="0" u="sng" dirty="0">
              <a:effectLst/>
            </a:endParaRPr>
          </a:p>
          <a:p>
            <a:pPr lvl="1"/>
            <a:r>
              <a:rPr lang="en-US" sz="2800" b="0" u="sng" dirty="0">
                <a:effectLst/>
                <a:hlinkClick r:id="rId3"/>
              </a:rPr>
              <a:t>http://</a:t>
            </a:r>
            <a:r>
              <a:rPr lang="en-US" sz="2800" b="0" u="sng" dirty="0" smtClean="0">
                <a:effectLst/>
                <a:hlinkClick r:id="rId3"/>
              </a:rPr>
              <a:t>www.webopedia.com/TERM/V/virus_signature.html</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10</a:t>
            </a:fld>
            <a:endParaRPr lang="en-US" dirty="0"/>
          </a:p>
        </p:txBody>
      </p:sp>
    </p:spTree>
    <p:extLst>
      <p:ext uri="{BB962C8B-B14F-4D97-AF65-F5344CB8AC3E}">
        <p14:creationId xmlns:p14="http://schemas.microsoft.com/office/powerpoint/2010/main" val="33462317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962399"/>
            <a:ext cx="6096000" cy="1295401"/>
          </a:xfrm>
        </p:spPr>
        <p:txBody>
          <a:bodyPr/>
          <a:lstStyle/>
          <a:p>
            <a:r>
              <a:rPr lang="bg-BG" dirty="0" smtClean="0"/>
              <a:t>Пренос на данни и бройни системи</a:t>
            </a:r>
            <a:endParaRPr lang="en-US" dirty="0"/>
          </a:p>
        </p:txBody>
      </p:sp>
      <p:sp>
        <p:nvSpPr>
          <p:cNvPr id="3" name="Subtitle 2"/>
          <p:cNvSpPr>
            <a:spLocks noGrp="1"/>
          </p:cNvSpPr>
          <p:nvPr>
            <p:ph type="subTitle" idx="1"/>
          </p:nvPr>
        </p:nvSpPr>
        <p:spPr>
          <a:xfrm>
            <a:off x="1219200" y="5445920"/>
            <a:ext cx="6705600" cy="954880"/>
          </a:xfrm>
        </p:spPr>
        <p:txBody>
          <a:bodyPr/>
          <a:lstStyle/>
          <a:p>
            <a:r>
              <a:rPr lang="bg-BG" dirty="0" smtClean="0"/>
              <a:t>Канали за пренос на данни, единици за измерване, работа с бройни системи</a:t>
            </a:r>
            <a:endParaRPr lang="en-US" dirty="0"/>
          </a:p>
        </p:txBody>
      </p:sp>
      <p:pic>
        <p:nvPicPr>
          <p:cNvPr id="12290" name="Picture 2" descr="http://www.expressasp.com/Portals/2/dreamstimeweb_361614%20world%20data%20transfer.jpg"/>
          <p:cNvPicPr>
            <a:picLocks noChangeAspect="1" noChangeArrowheads="1"/>
          </p:cNvPicPr>
          <p:nvPr/>
        </p:nvPicPr>
        <p:blipFill>
          <a:blip r:embed="rId2" cstate="screen">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428950" y="762000"/>
            <a:ext cx="4299228" cy="2864360"/>
          </a:xfrm>
          <a:prstGeom prst="roundRect">
            <a:avLst>
              <a:gd name="adj" fmla="val 4844"/>
            </a:avLst>
          </a:prstGeom>
          <a:no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6389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762000"/>
            <a:ext cx="8839200" cy="5638800"/>
          </a:xfrm>
        </p:spPr>
        <p:txBody>
          <a:bodyPr/>
          <a:lstStyle/>
          <a:p>
            <a:r>
              <a:rPr lang="ru-RU" dirty="0" smtClean="0"/>
              <a:t>В </a:t>
            </a:r>
            <a:r>
              <a:rPr lang="ru-RU" dirty="0"/>
              <a:t>кой от изброените сценарии сериализация на данни НЕ е изрично необходима в общия случай</a:t>
            </a:r>
            <a:r>
              <a:rPr lang="ru-RU" dirty="0" smtClean="0"/>
              <a:t>?</a:t>
            </a:r>
            <a:endParaRPr lang="en-US" dirty="0" smtClean="0"/>
          </a:p>
          <a:p>
            <a:pPr marL="871538" lvl="1" indent="-514350">
              <a:buFont typeface="+mj-lt"/>
              <a:buAutoNum type="alphaLcParenR"/>
            </a:pPr>
            <a:r>
              <a:rPr lang="ru-RU" sz="2800" dirty="0" err="1"/>
              <a:t>Съхраняване</a:t>
            </a:r>
            <a:r>
              <a:rPr lang="ru-RU" sz="2800" dirty="0"/>
              <a:t> на </a:t>
            </a:r>
            <a:r>
              <a:rPr lang="ru-RU" sz="2800" dirty="0" err="1"/>
              <a:t>данни</a:t>
            </a:r>
            <a:r>
              <a:rPr lang="ru-RU" sz="2800" dirty="0"/>
              <a:t> </a:t>
            </a:r>
            <a:r>
              <a:rPr lang="ru-RU" sz="2800" dirty="0" err="1"/>
              <a:t>във</a:t>
            </a:r>
            <a:r>
              <a:rPr lang="ru-RU" sz="2800" dirty="0"/>
              <a:t> файл</a:t>
            </a:r>
            <a:r>
              <a:rPr lang="ru-RU" sz="2800" dirty="0" smtClean="0"/>
              <a:t>;</a:t>
            </a:r>
            <a:endParaRPr lang="en-US" sz="2800" dirty="0" smtClean="0"/>
          </a:p>
          <a:p>
            <a:pPr marL="871538" lvl="1" indent="-514350">
              <a:buFont typeface="+mj-lt"/>
              <a:buAutoNum type="alphaLcParenR"/>
            </a:pPr>
            <a:r>
              <a:rPr lang="ru-RU" sz="2800" dirty="0" err="1"/>
              <a:t>Комуникация</a:t>
            </a:r>
            <a:r>
              <a:rPr lang="ru-RU" sz="2800" dirty="0"/>
              <a:t> между две </a:t>
            </a:r>
            <a:r>
              <a:rPr lang="ru-RU" sz="2800" dirty="0" err="1"/>
              <a:t>нишки</a:t>
            </a:r>
            <a:r>
              <a:rPr lang="ru-RU" sz="2800" dirty="0"/>
              <a:t> в </a:t>
            </a:r>
            <a:r>
              <a:rPr lang="ru-RU" sz="2800" dirty="0" err="1"/>
              <a:t>рамките</a:t>
            </a:r>
            <a:r>
              <a:rPr lang="ru-RU" sz="2800" dirty="0"/>
              <a:t> на един и </a:t>
            </a:r>
            <a:r>
              <a:rPr lang="ru-RU" sz="2800" dirty="0" err="1"/>
              <a:t>същ</a:t>
            </a:r>
            <a:r>
              <a:rPr lang="ru-RU" sz="2800" dirty="0"/>
              <a:t> </a:t>
            </a:r>
            <a:r>
              <a:rPr lang="ru-RU" sz="2800" dirty="0" err="1"/>
              <a:t>процес</a:t>
            </a:r>
            <a:r>
              <a:rPr lang="ru-RU" sz="2800" dirty="0" smtClean="0"/>
              <a:t>;</a:t>
            </a:r>
            <a:endParaRPr lang="en-US" sz="2800" dirty="0" smtClean="0"/>
          </a:p>
          <a:p>
            <a:pPr marL="871538" lvl="1" indent="-514350">
              <a:buFont typeface="+mj-lt"/>
              <a:buAutoNum type="alphaLcParenR"/>
            </a:pPr>
            <a:r>
              <a:rPr lang="ru-RU" sz="2800" dirty="0" err="1"/>
              <a:t>Комуникация</a:t>
            </a:r>
            <a:r>
              <a:rPr lang="ru-RU" sz="2800" dirty="0"/>
              <a:t> между два </a:t>
            </a:r>
            <a:r>
              <a:rPr lang="ru-RU" sz="2800" dirty="0" err="1"/>
              <a:t>процеса</a:t>
            </a:r>
            <a:r>
              <a:rPr lang="ru-RU" sz="2800" dirty="0"/>
              <a:t> в </a:t>
            </a:r>
            <a:r>
              <a:rPr lang="ru-RU" sz="2800" dirty="0" err="1"/>
              <a:t>рамките</a:t>
            </a:r>
            <a:r>
              <a:rPr lang="ru-RU" sz="2800" dirty="0"/>
              <a:t> на един и </a:t>
            </a:r>
            <a:r>
              <a:rPr lang="ru-RU" sz="2800" dirty="0" err="1"/>
              <a:t>същ</a:t>
            </a:r>
            <a:r>
              <a:rPr lang="ru-RU" sz="2800" dirty="0"/>
              <a:t> </a:t>
            </a:r>
            <a:r>
              <a:rPr lang="ru-RU" sz="2800" dirty="0" err="1"/>
              <a:t>компютър</a:t>
            </a:r>
            <a:r>
              <a:rPr lang="ru-RU" sz="2800" dirty="0"/>
              <a:t>;</a:t>
            </a:r>
            <a:endParaRPr lang="en-US" sz="2800" dirty="0" smtClean="0"/>
          </a:p>
          <a:p>
            <a:pPr marL="871538" lvl="1" indent="-514350">
              <a:buFont typeface="+mj-lt"/>
              <a:buAutoNum type="alphaLcParenR"/>
            </a:pPr>
            <a:r>
              <a:rPr lang="ru-RU" sz="2800" dirty="0" err="1"/>
              <a:t>Комуникация</a:t>
            </a:r>
            <a:r>
              <a:rPr lang="ru-RU" sz="2800" dirty="0"/>
              <a:t> между два </a:t>
            </a:r>
            <a:r>
              <a:rPr lang="ru-RU" sz="2800" dirty="0" err="1"/>
              <a:t>компютъра</a:t>
            </a:r>
            <a:r>
              <a:rPr lang="ru-RU" sz="2800" dirty="0"/>
              <a:t> в </a:t>
            </a:r>
            <a:r>
              <a:rPr lang="ru-RU" sz="2800" dirty="0" err="1"/>
              <a:t>рамките</a:t>
            </a:r>
            <a:r>
              <a:rPr lang="ru-RU" sz="2800" dirty="0"/>
              <a:t> на </a:t>
            </a:r>
            <a:r>
              <a:rPr lang="ru-RU" sz="2800" dirty="0" err="1"/>
              <a:t>една</a:t>
            </a:r>
            <a:r>
              <a:rPr lang="ru-RU" sz="2800" dirty="0"/>
              <a:t> и </a:t>
            </a:r>
            <a:r>
              <a:rPr lang="ru-RU" sz="2800" dirty="0" err="1"/>
              <a:t>съща</a:t>
            </a:r>
            <a:r>
              <a:rPr lang="ru-RU" sz="2800" dirty="0"/>
              <a:t> мрежа</a:t>
            </a:r>
            <a:r>
              <a:rPr lang="ru-RU" sz="2800" dirty="0" smtClean="0"/>
              <a:t>.</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sp>
        <p:nvSpPr>
          <p:cNvPr id="5" name="Oval 4"/>
          <p:cNvSpPr/>
          <p:nvPr/>
        </p:nvSpPr>
        <p:spPr>
          <a:xfrm>
            <a:off x="495300" y="30480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85136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a:xfrm>
            <a:off x="228600" y="914400"/>
            <a:ext cx="8839200" cy="5791200"/>
          </a:xfrm>
        </p:spPr>
        <p:txBody>
          <a:bodyPr/>
          <a:lstStyle/>
          <a:p>
            <a:r>
              <a:rPr lang="ru-RU" dirty="0" smtClean="0"/>
              <a:t>Сериализацията </a:t>
            </a:r>
            <a:r>
              <a:rPr lang="ru-RU" dirty="0"/>
              <a:t>е необходима, </a:t>
            </a:r>
            <a:r>
              <a:rPr lang="ru-RU" dirty="0" smtClean="0"/>
              <a:t>защото</a:t>
            </a:r>
          </a:p>
          <a:p>
            <a:pPr lvl="1"/>
            <a:r>
              <a:rPr lang="ru-RU" sz="2800" dirty="0" smtClean="0"/>
              <a:t>Вътрешното </a:t>
            </a:r>
            <a:r>
              <a:rPr lang="ru-RU" sz="2800" dirty="0"/>
              <a:t>представяне на </a:t>
            </a:r>
            <a:r>
              <a:rPr lang="ru-RU" sz="2800" dirty="0" smtClean="0"/>
              <a:t>една и съща структура </a:t>
            </a:r>
            <a:r>
              <a:rPr lang="ru-RU" sz="2800" dirty="0"/>
              <a:t>може да се различава </a:t>
            </a:r>
            <a:r>
              <a:rPr lang="ru-RU" sz="2800" dirty="0" smtClean="0"/>
              <a:t>в два процеса</a:t>
            </a:r>
          </a:p>
          <a:p>
            <a:r>
              <a:rPr lang="ru-RU" dirty="0" smtClean="0"/>
              <a:t>Не </a:t>
            </a:r>
            <a:r>
              <a:rPr lang="ru-RU" dirty="0"/>
              <a:t>е необходимо изрично да се използва сериализация в </a:t>
            </a:r>
            <a:r>
              <a:rPr lang="ru-RU" dirty="0" smtClean="0"/>
              <a:t>един </a:t>
            </a:r>
            <a:r>
              <a:rPr lang="ru-RU" dirty="0"/>
              <a:t>и същ </a:t>
            </a:r>
            <a:r>
              <a:rPr lang="ru-RU" dirty="0" smtClean="0"/>
              <a:t>процес</a:t>
            </a:r>
          </a:p>
          <a:p>
            <a:pPr lvl="1"/>
            <a:r>
              <a:rPr lang="ru-RU" sz="2800" dirty="0" smtClean="0"/>
              <a:t>Вътрешното </a:t>
            </a:r>
            <a:r>
              <a:rPr lang="ru-RU" sz="2800" dirty="0"/>
              <a:t>представяне </a:t>
            </a:r>
            <a:r>
              <a:rPr lang="ru-RU" sz="2800" dirty="0" smtClean="0"/>
              <a:t>е </a:t>
            </a:r>
            <a:r>
              <a:rPr lang="ru-RU" sz="2800" dirty="0"/>
              <a:t>едно и </a:t>
            </a:r>
            <a:r>
              <a:rPr lang="ru-RU" sz="2800" dirty="0" smtClean="0"/>
              <a:t>също</a:t>
            </a:r>
            <a:endParaRPr lang="ru-RU" sz="2400" dirty="0"/>
          </a:p>
          <a:p>
            <a:r>
              <a:rPr lang="bg-BG" dirty="0" smtClean="0"/>
              <a:t>Информация</a:t>
            </a:r>
            <a:r>
              <a:rPr lang="bg-BG" sz="2600" dirty="0" smtClean="0"/>
              <a:t>:</a:t>
            </a:r>
            <a:endParaRPr lang="en-US" sz="2600" dirty="0" smtClean="0"/>
          </a:p>
          <a:p>
            <a:pPr lvl="1"/>
            <a:r>
              <a:rPr lang="en-US" sz="2400" u="sng" dirty="0" smtClean="0">
                <a:hlinkClick r:id="rId2"/>
              </a:rPr>
              <a:t>en.wikipedia.org/wiki/Serialization</a:t>
            </a:r>
            <a:endParaRPr lang="en-US" sz="2400" dirty="0"/>
          </a:p>
          <a:p>
            <a:pPr lvl="1"/>
            <a:r>
              <a:rPr lang="en-US" sz="2400" u="sng" dirty="0" smtClean="0">
                <a:hlinkClick r:id="rId3"/>
              </a:rPr>
              <a:t>www.parashift.com/c</a:t>
            </a:r>
            <a:r>
              <a:rPr lang="en-US" sz="2400" u="sng" dirty="0">
                <a:hlinkClick r:id="rId3"/>
              </a:rPr>
              <a:t>++-faq-lite/serialize-overview.html</a:t>
            </a:r>
            <a:endParaRPr lang="bg-BG" sz="24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13</a:t>
            </a:fld>
            <a:endParaRPr lang="en-US" dirty="0"/>
          </a:p>
        </p:txBody>
      </p:sp>
    </p:spTree>
    <p:extLst>
      <p:ext uri="{BB962C8B-B14F-4D97-AF65-F5344CB8AC3E}">
        <p14:creationId xmlns:p14="http://schemas.microsoft.com/office/powerpoint/2010/main" val="22786694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bg-BG" dirty="0" smtClean="0"/>
              <a:t>Операционни системи</a:t>
            </a:r>
            <a:endParaRPr lang="en-US" dirty="0"/>
          </a:p>
        </p:txBody>
      </p:sp>
      <p:sp>
        <p:nvSpPr>
          <p:cNvPr id="3" name="Subtitle 2"/>
          <p:cNvSpPr>
            <a:spLocks noGrp="1"/>
          </p:cNvSpPr>
          <p:nvPr>
            <p:ph type="subTitle" idx="1"/>
          </p:nvPr>
        </p:nvSpPr>
        <p:spPr>
          <a:xfrm>
            <a:off x="838200" y="5374478"/>
            <a:ext cx="7467600" cy="950122"/>
          </a:xfrm>
        </p:spPr>
        <p:txBody>
          <a:bodyPr/>
          <a:lstStyle/>
          <a:p>
            <a:r>
              <a:rPr lang="bg-BG" dirty="0" smtClean="0"/>
              <a:t>Архитектура, процеси, потребители, потребителски интерфейс, файлови системи</a:t>
            </a:r>
            <a:endParaRPr lang="en-US" dirty="0"/>
          </a:p>
        </p:txBody>
      </p:sp>
      <p:pic>
        <p:nvPicPr>
          <p:cNvPr id="5" name="Picture 2" descr="http://www.frontrange.com/common/Images/Products_Solutions/Centennial/Information/Discovery_Info/cross_platfor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341082"/>
            <a:ext cx="6553200" cy="2408300"/>
          </a:xfrm>
          <a:prstGeom prst="roundRect">
            <a:avLst>
              <a:gd name="adj" fmla="val 5956"/>
            </a:avLst>
          </a:prstGeom>
          <a:noFill/>
          <a:extLst>
            <a:ext uri="{909E8E84-426E-40DD-AFC4-6F175D3DCCD1}">
              <a14:hiddenFill xmlns:a14="http://schemas.microsoft.com/office/drawing/2010/main">
                <a:solidFill>
                  <a:srgbClr val="FFFFFF"/>
                </a:solidFill>
              </a14:hiddenFill>
            </a:ext>
          </a:extLst>
        </p:spPr>
      </p:pic>
      <p:pic>
        <p:nvPicPr>
          <p:cNvPr id="15364" name="Picture 4" descr="http://www.pmar.eu/wp-content/uploads/2009/06/linux-logo.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rot="503918">
            <a:off x="6955891" y="480041"/>
            <a:ext cx="1462474" cy="1447800"/>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68" name="Picture 8" descr="http://knowfree.net/wp-content/uploads/2007/04/sol10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132045">
            <a:off x="2853430" y="3558229"/>
            <a:ext cx="1104256" cy="576810"/>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70" name="Picture 10" descr="http://t0.gstatic.com/images?q=tbn:724gHwvxFDnRuM:http://www.techgadgets.in/images/google-android-logo.jpg&amp;t=1"/>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rot="859146">
            <a:off x="2649591" y="940699"/>
            <a:ext cx="1589609" cy="772568"/>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72" name="Picture 12" descr="http://hotline.ccsinsight.com/_images-article/symbian_logo.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rot="21006843">
            <a:off x="6953016" y="3542542"/>
            <a:ext cx="1620520" cy="505086"/>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74" name="Picture 14" descr="http://www.webdesignermag.co.uk/wp-content/uploads/2010/06/iphone4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9601" y="1203941"/>
            <a:ext cx="1251598" cy="1143618"/>
          </a:xfrm>
          <a:prstGeom prst="roundRect">
            <a:avLst/>
          </a:prstGeom>
          <a:noFill/>
          <a:extLst>
            <a:ext uri="{909E8E84-426E-40DD-AFC4-6F175D3DCCD1}">
              <a14:hiddenFill xmlns:a14="http://schemas.microsoft.com/office/drawing/2010/main">
                <a:solidFill>
                  <a:srgbClr val="FFFFFF"/>
                </a:solidFill>
              </a14:hiddenFill>
            </a:ext>
          </a:extLst>
        </p:spPr>
      </p:pic>
      <p:pic>
        <p:nvPicPr>
          <p:cNvPr id="15376" name="Picture 16" descr="http://sdu.ictp.it/os/img/ubuntu_logo.jpg"/>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rot="306946">
            <a:off x="4715196" y="3617797"/>
            <a:ext cx="1680586" cy="504176"/>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78" name="Picture 18" descr="http://4.bp.blogspot.com/_8hjxEHOclQU/SF4koEojexI/AAAAAAAAAMY/fJ0gnSSNDEA/s400/300px-MacOS_original_logo.svg.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14045" y="2111022"/>
            <a:ext cx="1226206"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5380" name="Picture 20" descr="http://images.fixya.com/F/fedora/177x150/a2111005.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p:blipFill>
        <p:spPr bwMode="auto">
          <a:xfrm rot="21024750">
            <a:off x="4980513" y="1014554"/>
            <a:ext cx="1685925" cy="624859"/>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82" name="Picture 22" descr="http://cdn.erictric.com/wp-content/uploads/2010/06/iOS-4-Logo.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rot="20668474">
            <a:off x="1086765" y="2214039"/>
            <a:ext cx="818928" cy="349742"/>
          </a:xfrm>
          <a:prstGeom prst="roundRect">
            <a:avLst/>
          </a:prstGeom>
          <a:noFill/>
          <a:extLst>
            <a:ext uri="{909E8E84-426E-40DD-AFC4-6F175D3DCCD1}">
              <a14:hiddenFill xmlns:a14="http://schemas.microsoft.com/office/drawing/2010/main">
                <a:solidFill>
                  <a:srgbClr val="FFFFFF"/>
                </a:solidFill>
              </a14:hiddenFill>
            </a:ext>
          </a:extLst>
        </p:spPr>
      </p:pic>
      <p:pic>
        <p:nvPicPr>
          <p:cNvPr id="15386" name="Picture 26" descr="http://www.bbin.in/en/wp-content/uploads/2010/08/800px-QNX_logo.svg_-300x127.pn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7472" t="-13453" r="-7472" b="-13453"/>
          <a:stretch/>
        </p:blipFill>
        <p:spPr bwMode="auto">
          <a:xfrm rot="340637">
            <a:off x="614785" y="3521838"/>
            <a:ext cx="1329174" cy="621238"/>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p:spPr>
      </p:pic>
      <p:pic>
        <p:nvPicPr>
          <p:cNvPr id="15388" name="Picture 28" descr="http://static.arstechnica.net/windows_embedded_small.pn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a:stretch/>
        </p:blipFill>
        <p:spPr bwMode="auto">
          <a:xfrm rot="280204">
            <a:off x="3709924" y="496142"/>
            <a:ext cx="1827391" cy="635299"/>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90" name="Picture 30" descr="http://www.dataracks.net/images/freebsdLogo-large.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21081461">
            <a:off x="1767467" y="652367"/>
            <a:ext cx="743357" cy="874793"/>
          </a:xfrm>
          <a:prstGeom prst="roundRect">
            <a:avLst>
              <a:gd name="adj" fmla="val 6861"/>
            </a:avLst>
          </a:prstGeom>
          <a:noFill/>
          <a:extLst>
            <a:ext uri="{909E8E84-426E-40DD-AFC4-6F175D3DCCD1}">
              <a14:hiddenFill xmlns:a14="http://schemas.microsoft.com/office/drawing/2010/main">
                <a:solidFill>
                  <a:srgbClr val="FFFFFF"/>
                </a:solidFill>
              </a14:hiddenFill>
            </a:ext>
          </a:extLst>
        </p:spPr>
      </p:pic>
      <p:pic>
        <p:nvPicPr>
          <p:cNvPr id="15392" name="Picture 32" descr="http://www.hjackson.org/blog/debian-logo.pn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a:stretch/>
        </p:blipFill>
        <p:spPr bwMode="auto">
          <a:xfrm rot="21443247">
            <a:off x="7721198" y="2156293"/>
            <a:ext cx="1019003" cy="1023553"/>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p:spPr>
      </p:pic>
      <p:pic>
        <p:nvPicPr>
          <p:cNvPr id="15394" name="Picture 34" descr="http://www.mobiletopsoft.com/images/news/blackberry_logo.gif"/>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11388" b="24613"/>
          <a:stretch/>
        </p:blipFill>
        <p:spPr bwMode="auto">
          <a:xfrm rot="21334579">
            <a:off x="478854" y="2749834"/>
            <a:ext cx="1000152" cy="600091"/>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val="32741564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839200" cy="5638800"/>
          </a:xfrm>
        </p:spPr>
        <p:txBody>
          <a:bodyPr/>
          <a:lstStyle/>
          <a:p>
            <a:r>
              <a:rPr lang="ru-RU" sz="3000" dirty="0"/>
              <a:t>Кое от </a:t>
            </a:r>
            <a:r>
              <a:rPr lang="ru-RU" sz="3000" dirty="0" err="1"/>
              <a:t>следните</a:t>
            </a:r>
            <a:r>
              <a:rPr lang="ru-RU" sz="3000" dirty="0"/>
              <a:t> </a:t>
            </a:r>
            <a:r>
              <a:rPr lang="ru-RU" sz="3000" dirty="0" err="1"/>
              <a:t>твърдения</a:t>
            </a:r>
            <a:r>
              <a:rPr lang="ru-RU" sz="3000" dirty="0"/>
              <a:t> не </a:t>
            </a:r>
            <a:r>
              <a:rPr lang="ru-RU" sz="3000" dirty="0" err="1"/>
              <a:t>описва</a:t>
            </a:r>
            <a:r>
              <a:rPr lang="ru-RU" sz="3000" dirty="0"/>
              <a:t> </a:t>
            </a:r>
            <a:r>
              <a:rPr lang="ru-RU" sz="3000" dirty="0" err="1"/>
              <a:t>коректно</a:t>
            </a:r>
            <a:r>
              <a:rPr lang="ru-RU" sz="3000" dirty="0"/>
              <a:t> </a:t>
            </a:r>
            <a:r>
              <a:rPr lang="ru-RU" sz="3000" dirty="0" err="1"/>
              <a:t>понятието</a:t>
            </a:r>
            <a:r>
              <a:rPr lang="ru-RU" sz="3000" dirty="0"/>
              <a:t> </a:t>
            </a:r>
            <a:r>
              <a:rPr lang="ru-RU" sz="3000" dirty="0" err="1"/>
              <a:t>Операционна</a:t>
            </a:r>
            <a:r>
              <a:rPr lang="ru-RU" sz="3000" dirty="0"/>
              <a:t> система (ОС</a:t>
            </a:r>
            <a:r>
              <a:rPr lang="ru-RU" sz="3000" dirty="0" smtClean="0"/>
              <a:t>)?</a:t>
            </a:r>
            <a:endParaRPr lang="en-US" sz="3000" dirty="0" smtClean="0"/>
          </a:p>
          <a:p>
            <a:pPr marL="871538" lvl="1" indent="-514350">
              <a:buFont typeface="+mj-lt"/>
              <a:buAutoNum type="alphaLcParenR"/>
            </a:pPr>
            <a:r>
              <a:rPr lang="ru-RU" sz="2400" dirty="0" smtClean="0"/>
              <a:t>ОС </a:t>
            </a:r>
            <a:r>
              <a:rPr lang="ru-RU" sz="2400" dirty="0" err="1"/>
              <a:t>дават</a:t>
            </a:r>
            <a:r>
              <a:rPr lang="ru-RU" sz="2400" dirty="0"/>
              <a:t> </a:t>
            </a:r>
            <a:r>
              <a:rPr lang="ru-RU" sz="2400" dirty="0" err="1"/>
              <a:t>достъп</a:t>
            </a:r>
            <a:r>
              <a:rPr lang="ru-RU" sz="2400" dirty="0"/>
              <a:t> на </a:t>
            </a:r>
            <a:r>
              <a:rPr lang="ru-RU" sz="2400" dirty="0" err="1"/>
              <a:t>приложния</a:t>
            </a:r>
            <a:r>
              <a:rPr lang="ru-RU" sz="2400" dirty="0"/>
              <a:t> </a:t>
            </a:r>
            <a:r>
              <a:rPr lang="ru-RU" sz="2400" dirty="0" err="1"/>
              <a:t>софтуер</a:t>
            </a:r>
            <a:r>
              <a:rPr lang="ru-RU" sz="2400" dirty="0"/>
              <a:t> и </a:t>
            </a:r>
            <a:r>
              <a:rPr lang="ru-RU" sz="2400" dirty="0" err="1"/>
              <a:t>потребителите</a:t>
            </a:r>
            <a:r>
              <a:rPr lang="ru-RU" sz="2400" dirty="0"/>
              <a:t> до определен набор от </a:t>
            </a:r>
            <a:r>
              <a:rPr lang="ru-RU" sz="2400" dirty="0" err="1"/>
              <a:t>функционалности</a:t>
            </a:r>
            <a:r>
              <a:rPr lang="ru-RU" sz="2400" dirty="0" smtClean="0"/>
              <a:t>;</a:t>
            </a:r>
            <a:endParaRPr lang="en-US" sz="2400" dirty="0" smtClean="0"/>
          </a:p>
          <a:p>
            <a:pPr marL="871538" lvl="1" indent="-514350">
              <a:buFont typeface="+mj-lt"/>
              <a:buAutoNum type="alphaLcParenR"/>
            </a:pPr>
            <a:r>
              <a:rPr lang="ru-RU" sz="2400" dirty="0"/>
              <a:t>ОС е </a:t>
            </a:r>
            <a:r>
              <a:rPr lang="ru-RU" sz="2400" dirty="0" err="1"/>
              <a:t>основна</a:t>
            </a:r>
            <a:r>
              <a:rPr lang="ru-RU" sz="2400" dirty="0"/>
              <a:t> част от </a:t>
            </a:r>
            <a:r>
              <a:rPr lang="ru-RU" sz="2400" dirty="0" err="1"/>
              <a:t>компютърния</a:t>
            </a:r>
            <a:r>
              <a:rPr lang="ru-RU" sz="2400" dirty="0"/>
              <a:t> системен </a:t>
            </a:r>
            <a:r>
              <a:rPr lang="ru-RU" sz="2400" dirty="0" err="1"/>
              <a:t>софтуер</a:t>
            </a:r>
            <a:r>
              <a:rPr lang="ru-RU" sz="2400" dirty="0"/>
              <a:t>, </a:t>
            </a:r>
            <a:r>
              <a:rPr lang="ru-RU" sz="2400" dirty="0" err="1"/>
              <a:t>която</a:t>
            </a:r>
            <a:r>
              <a:rPr lang="ru-RU" sz="2400" dirty="0"/>
              <a:t> </a:t>
            </a:r>
            <a:r>
              <a:rPr lang="ru-RU" sz="2400" dirty="0" err="1"/>
              <a:t>управлява</a:t>
            </a:r>
            <a:r>
              <a:rPr lang="ru-RU" sz="2400" dirty="0"/>
              <a:t> и </a:t>
            </a:r>
            <a:r>
              <a:rPr lang="ru-RU" sz="2400" dirty="0" err="1"/>
              <a:t>координира</a:t>
            </a:r>
            <a:r>
              <a:rPr lang="ru-RU" sz="2400" dirty="0"/>
              <a:t> </a:t>
            </a:r>
            <a:r>
              <a:rPr lang="ru-RU" sz="2400" dirty="0" err="1"/>
              <a:t>работата</a:t>
            </a:r>
            <a:r>
              <a:rPr lang="ru-RU" sz="2400" dirty="0"/>
              <a:t> на </a:t>
            </a:r>
            <a:r>
              <a:rPr lang="ru-RU" sz="2400" dirty="0" err="1"/>
              <a:t>процесора</a:t>
            </a:r>
            <a:r>
              <a:rPr lang="ru-RU" sz="2400" dirty="0"/>
              <a:t> и </a:t>
            </a:r>
            <a:r>
              <a:rPr lang="ru-RU" sz="2400" dirty="0" err="1"/>
              <a:t>устройствата</a:t>
            </a:r>
            <a:r>
              <a:rPr lang="ru-RU" sz="2400" dirty="0"/>
              <a:t> в </a:t>
            </a:r>
            <a:r>
              <a:rPr lang="ru-RU" sz="2400" dirty="0" err="1"/>
              <a:t>компютърната</a:t>
            </a:r>
            <a:r>
              <a:rPr lang="ru-RU" sz="2400" dirty="0"/>
              <a:t> система</a:t>
            </a:r>
            <a:r>
              <a:rPr lang="ru-RU" sz="2400" dirty="0" smtClean="0"/>
              <a:t>;</a:t>
            </a:r>
            <a:endParaRPr lang="en-US" sz="2400" dirty="0" smtClean="0"/>
          </a:p>
          <a:p>
            <a:pPr marL="871538" lvl="1" indent="-514350">
              <a:buFont typeface="+mj-lt"/>
              <a:buAutoNum type="alphaLcParenR"/>
            </a:pPr>
            <a:r>
              <a:rPr lang="ru-RU" sz="2400" dirty="0" smtClean="0"/>
              <a:t>ОС </a:t>
            </a:r>
            <a:r>
              <a:rPr lang="ru-RU" sz="2400" dirty="0"/>
              <a:t>е </a:t>
            </a:r>
            <a:r>
              <a:rPr lang="ru-RU" sz="2400" dirty="0" err="1"/>
              <a:t>първият</a:t>
            </a:r>
            <a:r>
              <a:rPr lang="ru-RU" sz="2400" dirty="0"/>
              <a:t> </a:t>
            </a:r>
            <a:r>
              <a:rPr lang="ru-RU" sz="2400" dirty="0" err="1"/>
              <a:t>компютърен</a:t>
            </a:r>
            <a:r>
              <a:rPr lang="ru-RU" sz="2400" dirty="0"/>
              <a:t> код, </a:t>
            </a:r>
            <a:r>
              <a:rPr lang="ru-RU" sz="2400" dirty="0" err="1"/>
              <a:t>който</a:t>
            </a:r>
            <a:r>
              <a:rPr lang="ru-RU" sz="2400" dirty="0"/>
              <a:t> се </a:t>
            </a:r>
            <a:r>
              <a:rPr lang="ru-RU" sz="2400" dirty="0" err="1"/>
              <a:t>изпълнява</a:t>
            </a:r>
            <a:r>
              <a:rPr lang="ru-RU" sz="2400" dirty="0"/>
              <a:t>, след </a:t>
            </a:r>
            <a:r>
              <a:rPr lang="ru-RU" sz="2400" dirty="0" err="1"/>
              <a:t>като</a:t>
            </a:r>
            <a:r>
              <a:rPr lang="ru-RU" sz="2400" dirty="0"/>
              <a:t> </a:t>
            </a:r>
            <a:r>
              <a:rPr lang="ru-RU" sz="2400" dirty="0" err="1"/>
              <a:t>компютърът</a:t>
            </a:r>
            <a:r>
              <a:rPr lang="ru-RU" sz="2400" dirty="0"/>
              <a:t> </a:t>
            </a:r>
            <a:r>
              <a:rPr lang="ru-RU" sz="2400" dirty="0" err="1"/>
              <a:t>бъде</a:t>
            </a:r>
            <a:r>
              <a:rPr lang="ru-RU" sz="2400" dirty="0"/>
              <a:t> включен</a:t>
            </a:r>
            <a:r>
              <a:rPr lang="ru-RU" sz="2400" dirty="0" smtClean="0"/>
              <a:t>;</a:t>
            </a:r>
            <a:endParaRPr lang="en-US" sz="2400" dirty="0" smtClean="0"/>
          </a:p>
          <a:p>
            <a:pPr marL="871538" lvl="1" indent="-514350">
              <a:buFont typeface="+mj-lt"/>
              <a:buAutoNum type="alphaLcParenR"/>
            </a:pPr>
            <a:r>
              <a:rPr lang="ru-RU" sz="2400" dirty="0"/>
              <a:t>В </a:t>
            </a:r>
            <a:r>
              <a:rPr lang="ru-RU" sz="2400" dirty="0" err="1"/>
              <a:t>общия</a:t>
            </a:r>
            <a:r>
              <a:rPr lang="ru-RU" sz="2400" dirty="0"/>
              <a:t> случай </a:t>
            </a:r>
            <a:r>
              <a:rPr lang="ru-RU" sz="2400" dirty="0" err="1"/>
              <a:t>потребителите</a:t>
            </a:r>
            <a:r>
              <a:rPr lang="ru-RU" sz="2400" dirty="0"/>
              <a:t> </a:t>
            </a:r>
            <a:r>
              <a:rPr lang="ru-RU" sz="2400" dirty="0" err="1"/>
              <a:t>могат</a:t>
            </a:r>
            <a:r>
              <a:rPr lang="ru-RU" sz="2400" dirty="0"/>
              <a:t> да </a:t>
            </a:r>
            <a:r>
              <a:rPr lang="ru-RU" sz="2400" dirty="0" err="1"/>
              <a:t>взаимодействат</a:t>
            </a:r>
            <a:r>
              <a:rPr lang="ru-RU" sz="2400" dirty="0"/>
              <a:t> с ОС чрез </a:t>
            </a:r>
            <a:r>
              <a:rPr lang="ru-RU" sz="2400" dirty="0" err="1"/>
              <a:t>потребителски</a:t>
            </a:r>
            <a:r>
              <a:rPr lang="ru-RU" sz="2400" dirty="0"/>
              <a:t> интерфейс </a:t>
            </a:r>
            <a:r>
              <a:rPr lang="ru-RU" sz="2400" dirty="0" smtClean="0"/>
              <a:t>– напр. </a:t>
            </a:r>
            <a:r>
              <a:rPr lang="ru-RU" sz="2400" dirty="0"/>
              <a:t>интерфейс с </a:t>
            </a:r>
            <a:r>
              <a:rPr lang="ru-RU" sz="2400" dirty="0" err="1"/>
              <a:t>команден</a:t>
            </a:r>
            <a:r>
              <a:rPr lang="ru-RU" sz="2400" dirty="0"/>
              <a:t> </a:t>
            </a:r>
            <a:r>
              <a:rPr lang="ru-RU" sz="2400" dirty="0" err="1"/>
              <a:t>ред</a:t>
            </a:r>
            <a:r>
              <a:rPr lang="ru-RU" sz="2400" dirty="0"/>
              <a:t> (CLI) или </a:t>
            </a:r>
            <a:r>
              <a:rPr lang="ru-RU" sz="2400" dirty="0" err="1" smtClean="0"/>
              <a:t>графичен</a:t>
            </a:r>
            <a:r>
              <a:rPr lang="ru-RU" sz="2400" dirty="0" smtClean="0"/>
              <a:t> </a:t>
            </a:r>
            <a:r>
              <a:rPr lang="ru-RU" sz="2400" dirty="0"/>
              <a:t>интерфейс (GUI</a:t>
            </a:r>
            <a:r>
              <a:rPr lang="ru-RU" sz="2400" dirty="0" smtClean="0"/>
              <a:t>).</a:t>
            </a:r>
            <a:endParaRPr lang="en-US" sz="24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15</a:t>
            </a:fld>
            <a:endParaRPr lang="en-US" dirty="0"/>
          </a:p>
        </p:txBody>
      </p:sp>
      <p:sp>
        <p:nvSpPr>
          <p:cNvPr id="5" name="Oval 4"/>
          <p:cNvSpPr/>
          <p:nvPr/>
        </p:nvSpPr>
        <p:spPr>
          <a:xfrm>
            <a:off x="495300" y="41910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566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a:xfrm>
            <a:off x="228600" y="685800"/>
            <a:ext cx="8839200" cy="6019800"/>
          </a:xfrm>
        </p:spPr>
        <p:txBody>
          <a:bodyPr/>
          <a:lstStyle/>
          <a:p>
            <a:r>
              <a:rPr lang="ru-RU" dirty="0" err="1"/>
              <a:t>Когато</a:t>
            </a:r>
            <a:r>
              <a:rPr lang="ru-RU" dirty="0"/>
              <a:t> </a:t>
            </a:r>
            <a:r>
              <a:rPr lang="ru-RU" dirty="0" err="1"/>
              <a:t>компютърът</a:t>
            </a:r>
            <a:r>
              <a:rPr lang="ru-RU" dirty="0"/>
              <a:t> се включи, се </a:t>
            </a:r>
            <a:r>
              <a:rPr lang="ru-RU" dirty="0" err="1"/>
              <a:t>извършва</a:t>
            </a:r>
            <a:r>
              <a:rPr lang="ru-RU" dirty="0"/>
              <a:t> </a:t>
            </a:r>
            <a:r>
              <a:rPr lang="ru-RU" dirty="0" err="1"/>
              <a:t>т.нар</a:t>
            </a:r>
            <a:r>
              <a:rPr lang="ru-RU" dirty="0"/>
              <a:t>. boot </a:t>
            </a:r>
            <a:r>
              <a:rPr lang="ru-RU" dirty="0" smtClean="0"/>
              <a:t>sequence, включващо:</a:t>
            </a:r>
          </a:p>
          <a:p>
            <a:pPr lvl="1"/>
            <a:r>
              <a:rPr lang="ru-RU" sz="2800" dirty="0" smtClean="0"/>
              <a:t>P.O.S.T.</a:t>
            </a:r>
          </a:p>
          <a:p>
            <a:pPr lvl="1"/>
            <a:r>
              <a:rPr lang="ru-RU" sz="2800" dirty="0" smtClean="0"/>
              <a:t>Инициализиране </a:t>
            </a:r>
            <a:r>
              <a:rPr lang="ru-RU" sz="2800" dirty="0"/>
              <a:t>на периферни устройства </a:t>
            </a:r>
            <a:endParaRPr lang="ru-RU" sz="2800" dirty="0" smtClean="0"/>
          </a:p>
          <a:p>
            <a:pPr lvl="1"/>
            <a:r>
              <a:rPr lang="ru-RU" sz="2800" dirty="0" smtClean="0"/>
              <a:t>Зареждане </a:t>
            </a:r>
            <a:r>
              <a:rPr lang="ru-RU" sz="2800" dirty="0"/>
              <a:t>и стартиране на "bootloader" </a:t>
            </a:r>
            <a:r>
              <a:rPr lang="ru-RU" sz="2800" dirty="0" smtClean="0"/>
              <a:t>софтуер</a:t>
            </a:r>
          </a:p>
          <a:p>
            <a:pPr lvl="1"/>
            <a:endParaRPr lang="en-US" sz="2400" dirty="0" smtClean="0"/>
          </a:p>
          <a:p>
            <a:r>
              <a:rPr lang="bg-BG" dirty="0" smtClean="0"/>
              <a:t>Информация</a:t>
            </a:r>
            <a:r>
              <a:rPr lang="bg-BG" sz="2600" dirty="0" smtClean="0"/>
              <a:t>:</a:t>
            </a:r>
            <a:endParaRPr lang="en-US" sz="2600" dirty="0" smtClean="0"/>
          </a:p>
          <a:p>
            <a:pPr lvl="1"/>
            <a:r>
              <a:rPr lang="en-US" sz="2300" b="0" u="sng" dirty="0">
                <a:effectLst/>
                <a:hlinkClick r:id="rId2"/>
              </a:rPr>
              <a:t>http://en.wikipedia.org/wiki/Operating_system</a:t>
            </a:r>
            <a:endParaRPr lang="bg-BG" sz="2300" b="0" u="sng" dirty="0">
              <a:effectLst/>
            </a:endParaRPr>
          </a:p>
          <a:p>
            <a:pPr lvl="1"/>
            <a:r>
              <a:rPr lang="en-US" sz="2300" b="0" u="sng" dirty="0">
                <a:effectLst/>
                <a:hlinkClick r:id="rId3"/>
              </a:rPr>
              <a:t>http://en.wikipedia.org/wiki/Boot_sequence</a:t>
            </a:r>
            <a:endParaRPr lang="bg-BG" sz="2300" b="0" dirty="0">
              <a:effectLst/>
            </a:endParaRPr>
          </a:p>
          <a:p>
            <a:pPr lvl="1"/>
            <a:r>
              <a:rPr lang="en-US" sz="2300" b="0" u="sng" dirty="0">
                <a:effectLst/>
                <a:hlinkClick r:id="rId4"/>
              </a:rPr>
              <a:t>http://www.dmoz.org/Computers/Software/Operating_Systems/</a:t>
            </a:r>
            <a:endParaRPr lang="en-US" sz="23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16</a:t>
            </a:fld>
            <a:endParaRPr lang="en-US" dirty="0"/>
          </a:p>
        </p:txBody>
      </p:sp>
    </p:spTree>
    <p:extLst>
      <p:ext uri="{BB962C8B-B14F-4D97-AF65-F5344CB8AC3E}">
        <p14:creationId xmlns:p14="http://schemas.microsoft.com/office/powerpoint/2010/main" val="15681359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1" y="1219201"/>
            <a:ext cx="7169182" cy="2485144"/>
          </a:xfrm>
          <a:prstGeom prst="roundRect">
            <a:avLst>
              <a:gd name="adj" fmla="val 8594"/>
            </a:avLst>
          </a:prstGeom>
          <a:solidFill>
            <a:srgbClr val="FFFFFF">
              <a:shade val="85000"/>
            </a:srgbClr>
          </a:solidFill>
          <a:ln>
            <a:solidFill>
              <a:schemeClr val="accent5">
                <a:lumMod val="50000"/>
              </a:schemeClr>
            </a:solidFill>
          </a:ln>
          <a:effectLst>
            <a:reflection blurRad="12700" stA="38000" endPos="28000" dist="5000" dir="5400000" sy="-100000" algn="bl" rotWithShape="0"/>
          </a:effectLst>
        </p:spPr>
      </p:pic>
      <p:sp>
        <p:nvSpPr>
          <p:cNvPr id="2" name="Title 1"/>
          <p:cNvSpPr>
            <a:spLocks noGrp="1"/>
          </p:cNvSpPr>
          <p:nvPr>
            <p:ph type="ctrTitle"/>
          </p:nvPr>
        </p:nvSpPr>
        <p:spPr>
          <a:xfrm>
            <a:off x="609600" y="4191001"/>
            <a:ext cx="7924800" cy="685800"/>
          </a:xfrm>
        </p:spPr>
        <p:txBody>
          <a:bodyPr/>
          <a:lstStyle/>
          <a:p>
            <a:r>
              <a:rPr lang="bg-BG" dirty="0" smtClean="0"/>
              <a:t>Софтуерно инженерство</a:t>
            </a:r>
            <a:endParaRPr lang="en-US" dirty="0"/>
          </a:p>
        </p:txBody>
      </p:sp>
      <p:sp>
        <p:nvSpPr>
          <p:cNvPr id="3" name="Subtitle 2"/>
          <p:cNvSpPr>
            <a:spLocks noGrp="1"/>
          </p:cNvSpPr>
          <p:nvPr>
            <p:ph type="subTitle" idx="1"/>
          </p:nvPr>
        </p:nvSpPr>
        <p:spPr>
          <a:xfrm>
            <a:off x="609600" y="5145880"/>
            <a:ext cx="7924800" cy="1026320"/>
          </a:xfrm>
        </p:spPr>
        <p:txBody>
          <a:bodyPr/>
          <a:lstStyle/>
          <a:p>
            <a:r>
              <a:rPr lang="bg-BG" dirty="0" smtClean="0"/>
              <a:t>Анализ, спецификация, проектиране, прототип, имплементация, тестване, поддръжка, …</a:t>
            </a:r>
            <a:endParaRPr lang="en-US" dirty="0"/>
          </a:p>
        </p:txBody>
      </p:sp>
    </p:spTree>
    <p:extLst>
      <p:ext uri="{BB962C8B-B14F-4D97-AF65-F5344CB8AC3E}">
        <p14:creationId xmlns:p14="http://schemas.microsoft.com/office/powerpoint/2010/main" val="24824508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ru-RU" dirty="0"/>
              <a:t>Кой </a:t>
            </a:r>
            <a:r>
              <a:rPr lang="ru-RU" dirty="0" err="1"/>
              <a:t>модел</a:t>
            </a:r>
            <a:r>
              <a:rPr lang="ru-RU" dirty="0"/>
              <a:t> на </a:t>
            </a:r>
            <a:r>
              <a:rPr lang="ru-RU" dirty="0" err="1"/>
              <a:t>софтуерна</a:t>
            </a:r>
            <a:r>
              <a:rPr lang="ru-RU" dirty="0"/>
              <a:t> разработка </a:t>
            </a:r>
            <a:r>
              <a:rPr lang="ru-RU" dirty="0" err="1"/>
              <a:t>изисква</a:t>
            </a:r>
            <a:r>
              <a:rPr lang="ru-RU" dirty="0"/>
              <a:t> строга дисциплина при </a:t>
            </a:r>
            <a:r>
              <a:rPr lang="ru-RU" dirty="0" err="1"/>
              <a:t>следването</a:t>
            </a:r>
            <a:r>
              <a:rPr lang="ru-RU" dirty="0"/>
              <a:t> в определен </a:t>
            </a:r>
            <a:r>
              <a:rPr lang="ru-RU" dirty="0" err="1"/>
              <a:t>ред</a:t>
            </a:r>
            <a:r>
              <a:rPr lang="ru-RU" dirty="0"/>
              <a:t> на </a:t>
            </a:r>
            <a:r>
              <a:rPr lang="ru-RU" dirty="0" err="1"/>
              <a:t>неговите</a:t>
            </a:r>
            <a:r>
              <a:rPr lang="ru-RU" dirty="0"/>
              <a:t> </a:t>
            </a:r>
            <a:r>
              <a:rPr lang="ru-RU" dirty="0" err="1"/>
              <a:t>фази</a:t>
            </a:r>
            <a:r>
              <a:rPr lang="ru-RU" dirty="0"/>
              <a:t> при </a:t>
            </a:r>
            <a:r>
              <a:rPr lang="ru-RU" dirty="0" err="1"/>
              <a:t>разработката</a:t>
            </a:r>
            <a:r>
              <a:rPr lang="ru-RU" dirty="0" smtClean="0"/>
              <a:t>?</a:t>
            </a:r>
            <a:endParaRPr lang="en-US" dirty="0" smtClean="0"/>
          </a:p>
          <a:p>
            <a:pPr marL="871538" lvl="1" indent="-514350">
              <a:buFont typeface="+mj-lt"/>
              <a:buAutoNum type="alphaLcParenR"/>
            </a:pPr>
            <a:r>
              <a:rPr lang="bg-BG" dirty="0"/>
              <a:t>Моделът Водопад (</a:t>
            </a:r>
            <a:r>
              <a:rPr lang="en-US" dirty="0"/>
              <a:t>Waterfall Model);</a:t>
            </a:r>
          </a:p>
          <a:p>
            <a:pPr marL="871538" lvl="1" indent="-514350">
              <a:buFont typeface="+mj-lt"/>
              <a:buAutoNum type="alphaLcParenR"/>
            </a:pPr>
            <a:r>
              <a:rPr lang="bg-BG" dirty="0"/>
              <a:t>Програмиране и поправка (</a:t>
            </a:r>
            <a:r>
              <a:rPr lang="en-US" dirty="0"/>
              <a:t>Code and Fix)</a:t>
            </a:r>
          </a:p>
          <a:p>
            <a:pPr marL="871538" lvl="1" indent="-514350">
              <a:buFont typeface="+mj-lt"/>
              <a:buAutoNum type="alphaLcParenR"/>
            </a:pPr>
            <a:r>
              <a:rPr lang="bg-BG" dirty="0"/>
              <a:t>Гъвкавият модел на софтуерна разработка (</a:t>
            </a:r>
            <a:r>
              <a:rPr lang="en-US" dirty="0"/>
              <a:t>Agile Software Development)</a:t>
            </a:r>
            <a:r>
              <a:rPr lang="en-US" dirty="0" smtClean="0"/>
              <a:t>…</a:t>
            </a:r>
          </a:p>
          <a:p>
            <a:pPr marL="871538" lvl="1" indent="-514350">
              <a:buFont typeface="+mj-lt"/>
              <a:buAutoNum type="alphaLcParenR"/>
            </a:pPr>
            <a:r>
              <a:rPr lang="bg-BG" dirty="0"/>
              <a:t>Законът на </a:t>
            </a:r>
            <a:r>
              <a:rPr lang="bg-BG" dirty="0" err="1"/>
              <a:t>Брук</a:t>
            </a:r>
            <a:r>
              <a:rPr lang="bg-BG" dirty="0"/>
              <a:t> (</a:t>
            </a:r>
            <a:r>
              <a:rPr lang="en-US" dirty="0"/>
              <a:t>Brook’s Law</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18</a:t>
            </a:fld>
            <a:endParaRPr lang="en-US" dirty="0"/>
          </a:p>
        </p:txBody>
      </p:sp>
      <p:sp>
        <p:nvSpPr>
          <p:cNvPr id="5" name="Oval 4"/>
          <p:cNvSpPr/>
          <p:nvPr/>
        </p:nvSpPr>
        <p:spPr>
          <a:xfrm>
            <a:off x="495300" y="3124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61737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a:xfrm>
            <a:off x="228600" y="533400"/>
            <a:ext cx="8839200" cy="6172200"/>
          </a:xfrm>
        </p:spPr>
        <p:txBody>
          <a:bodyPr/>
          <a:lstStyle/>
          <a:p>
            <a:r>
              <a:rPr lang="ru-RU" dirty="0"/>
              <a:t>Моделът Водопад </a:t>
            </a:r>
            <a:r>
              <a:rPr lang="ru-RU" dirty="0" smtClean="0"/>
              <a:t>(</a:t>
            </a:r>
            <a:r>
              <a:rPr lang="en-US" dirty="0" smtClean="0"/>
              <a:t>Waterfall) </a:t>
            </a:r>
          </a:p>
          <a:p>
            <a:pPr lvl="1"/>
            <a:r>
              <a:rPr lang="ru-RU" sz="2800" dirty="0" smtClean="0"/>
              <a:t>Последователен </a:t>
            </a:r>
            <a:r>
              <a:rPr lang="ru-RU" sz="2800" dirty="0"/>
              <a:t>процес на </a:t>
            </a:r>
            <a:r>
              <a:rPr lang="ru-RU" sz="2800" dirty="0" smtClean="0"/>
              <a:t>дизайн</a:t>
            </a:r>
            <a:endParaRPr lang="en-US" sz="2800" dirty="0" smtClean="0"/>
          </a:p>
          <a:p>
            <a:pPr lvl="1"/>
            <a:r>
              <a:rPr lang="ru-RU" sz="2800" dirty="0" smtClean="0"/>
              <a:t>Ползван при </a:t>
            </a:r>
            <a:r>
              <a:rPr lang="ru-RU" sz="2800" dirty="0"/>
              <a:t>разработка на </a:t>
            </a:r>
            <a:r>
              <a:rPr lang="bg-BG" sz="2800" dirty="0" smtClean="0"/>
              <a:t>проекти с голям риск </a:t>
            </a:r>
          </a:p>
          <a:p>
            <a:pPr lvl="1"/>
            <a:r>
              <a:rPr lang="bg-BG" sz="2800" dirty="0" smtClean="0"/>
              <a:t>Процесът е разделен на много фази</a:t>
            </a:r>
            <a:endParaRPr lang="ru-RU" sz="2800" dirty="0" smtClean="0"/>
          </a:p>
          <a:p>
            <a:pPr lvl="1"/>
            <a:r>
              <a:rPr lang="ru-RU" sz="2800" dirty="0" smtClean="0"/>
              <a:t>Преминаване </a:t>
            </a:r>
            <a:r>
              <a:rPr lang="ru-RU" sz="2800" dirty="0"/>
              <a:t>към следващата фаза трябва да се извърши, едва когато предишната фаза е приключена и </a:t>
            </a:r>
            <a:r>
              <a:rPr lang="ru-RU" sz="2800" dirty="0" smtClean="0"/>
              <a:t>усъвършенствана</a:t>
            </a:r>
            <a:endParaRPr lang="en-US" sz="2800" dirty="0" smtClean="0"/>
          </a:p>
          <a:p>
            <a:r>
              <a:rPr lang="bg-BG" dirty="0"/>
              <a:t>Информация</a:t>
            </a:r>
            <a:r>
              <a:rPr lang="bg-BG" sz="2600" dirty="0" smtClean="0"/>
              <a:t>:</a:t>
            </a:r>
            <a:endParaRPr lang="en-US" sz="2600" dirty="0" smtClean="0"/>
          </a:p>
          <a:p>
            <a:pPr lvl="1"/>
            <a:r>
              <a:rPr lang="en-US" sz="2300" b="0" u="sng" dirty="0">
                <a:effectLst/>
                <a:hlinkClick r:id="rId2"/>
              </a:rPr>
              <a:t>http://en.wikipedia.org/wiki/Waterfall_model</a:t>
            </a:r>
            <a:endParaRPr lang="bg-BG" sz="2300" b="0" dirty="0">
              <a:effectLst/>
            </a:endParaRPr>
          </a:p>
          <a:p>
            <a:pPr lvl="1"/>
            <a:r>
              <a:rPr lang="en-US" sz="2300" b="0" u="sng" dirty="0">
                <a:effectLst/>
                <a:hlinkClick r:id="rId3"/>
              </a:rPr>
              <a:t>http://www.princeton.edu/~</a:t>
            </a:r>
            <a:r>
              <a:rPr lang="en-US" sz="2300" b="0" u="sng" dirty="0" smtClean="0">
                <a:effectLst/>
                <a:hlinkClick r:id="rId3"/>
              </a:rPr>
              <a:t>achaney/tmve/wiki100k/docs/Waterfall_model.html</a:t>
            </a:r>
            <a:endParaRPr lang="bg-BG" sz="2300" b="0" dirty="0">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19</a:t>
            </a:fld>
            <a:endParaRPr lang="en-US" dirty="0"/>
          </a:p>
        </p:txBody>
      </p:sp>
    </p:spTree>
    <p:extLst>
      <p:ext uri="{BB962C8B-B14F-4D97-AF65-F5344CB8AC3E}">
        <p14:creationId xmlns:p14="http://schemas.microsoft.com/office/powerpoint/2010/main" val="23634939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76800"/>
            <a:ext cx="7924800" cy="685800"/>
          </a:xfrm>
        </p:spPr>
        <p:txBody>
          <a:bodyPr/>
          <a:lstStyle/>
          <a:p>
            <a:r>
              <a:rPr lang="bg-BG" dirty="0" smtClean="0"/>
              <a:t>Компютърни системи</a:t>
            </a:r>
            <a:endParaRPr lang="en-US" dirty="0"/>
          </a:p>
        </p:txBody>
      </p:sp>
      <p:sp>
        <p:nvSpPr>
          <p:cNvPr id="3" name="Subtitle 2"/>
          <p:cNvSpPr>
            <a:spLocks noGrp="1"/>
          </p:cNvSpPr>
          <p:nvPr>
            <p:ph type="subTitle" idx="1"/>
          </p:nvPr>
        </p:nvSpPr>
        <p:spPr>
          <a:xfrm>
            <a:off x="609600" y="5603079"/>
            <a:ext cx="7924800" cy="569120"/>
          </a:xfrm>
        </p:spPr>
        <p:txBody>
          <a:bodyPr/>
          <a:lstStyle/>
          <a:p>
            <a:r>
              <a:rPr lang="bg-BG" dirty="0" smtClean="0"/>
              <a:t>Хардуерни въпроси</a:t>
            </a:r>
            <a:endParaRPr lang="en-US" dirty="0"/>
          </a:p>
        </p:txBody>
      </p:sp>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7966" y="949679"/>
            <a:ext cx="3806017" cy="3612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315045">
            <a:off x="905401" y="827860"/>
            <a:ext cx="3581400" cy="3612489"/>
          </a:xfrm>
          <a:prstGeom prst="rect">
            <a:avLst/>
          </a:prstGeom>
          <a:noFill/>
          <a:ln>
            <a:noFill/>
          </a:ln>
          <a:effectLst>
            <a:glow rad="152400">
              <a:schemeClr val="accent4">
                <a:satMod val="175000"/>
                <a:alpha val="1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43878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00601"/>
            <a:ext cx="7924800" cy="685800"/>
          </a:xfrm>
        </p:spPr>
        <p:txBody>
          <a:bodyPr/>
          <a:lstStyle/>
          <a:p>
            <a:r>
              <a:rPr lang="bg-BG" dirty="0" smtClean="0"/>
              <a:t>Компресиране на данни</a:t>
            </a:r>
            <a:endParaRPr lang="en-US" dirty="0"/>
          </a:p>
        </p:txBody>
      </p:sp>
      <p:sp>
        <p:nvSpPr>
          <p:cNvPr id="3" name="Subtitle 2"/>
          <p:cNvSpPr>
            <a:spLocks noGrp="1"/>
          </p:cNvSpPr>
          <p:nvPr>
            <p:ph type="subTitle" idx="1"/>
          </p:nvPr>
        </p:nvSpPr>
        <p:spPr>
          <a:xfrm>
            <a:off x="609600" y="5603080"/>
            <a:ext cx="7924800" cy="569120"/>
          </a:xfrm>
        </p:spPr>
        <p:txBody>
          <a:bodyPr/>
          <a:lstStyle/>
          <a:p>
            <a:r>
              <a:rPr lang="bg-BG" dirty="0" smtClean="0"/>
              <a:t>Алгоритми за компресия, софтуер за архивиране</a:t>
            </a:r>
            <a:endParaRPr lang="en-US" dirty="0"/>
          </a:p>
        </p:txBody>
      </p:sp>
      <p:pic>
        <p:nvPicPr>
          <p:cNvPr id="19458" name="Picture 2" descr="http://www.di.ens.fr/~cherniav/images/data.jp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807155" y="1257299"/>
            <a:ext cx="3829050" cy="3009901"/>
          </a:xfrm>
          <a:prstGeom prst="roundRect">
            <a:avLst>
              <a:gd name="adj" fmla="val 3915"/>
            </a:avLst>
          </a:prstGeom>
          <a:noFill/>
          <a:ln>
            <a:noFill/>
          </a:ln>
          <a:effectLst>
            <a:outerShdw blurRad="127000" dist="38100" dir="2700000" algn="ctr">
              <a:srgbClr val="000000">
                <a:alpha val="45000"/>
              </a:srgbClr>
            </a:outerShdw>
          </a:effectLst>
          <a:scene3d>
            <a:camera prst="perspectiveContrastingRightFacing">
              <a:rot lat="20885729" lon="20316383" rev="21463455"/>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19460" name="Picture 4" descr="http://web.mit.edu/newsoffice/images/article_images/20091217161424-4.jpg"/>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987800" y="1143000"/>
            <a:ext cx="4165600" cy="3124200"/>
          </a:xfrm>
          <a:prstGeom prst="roundRect">
            <a:avLst>
              <a:gd name="adj" fmla="val 3659"/>
            </a:avLst>
          </a:prstGeom>
          <a:noFill/>
          <a:ln>
            <a:noFill/>
          </a:ln>
          <a:effectLst>
            <a:outerShdw blurRad="127000" dist="38100" dir="2700000" algn="ctr">
              <a:srgbClr val="000000">
                <a:alpha val="45000"/>
              </a:srgbClr>
            </a:outerShdw>
          </a:effectLst>
          <a:scene3d>
            <a:camera prst="perspectiveFront" fov="2700000">
              <a:rot lat="20376001" lon="1938000" rev="20712002"/>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19462" name="Picture 6" descr="http://t2.gstatic.com/images?q=tbn:NyRmokIuyyzZhM:http://portableapps.com/files/images/logos/7-zip.png&amp;t=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191018">
            <a:off x="1707953" y="846144"/>
            <a:ext cx="1041597" cy="593711"/>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464" name="Picture 8" descr="http://t2.gstatic.com/images?q=tbn:rGUKQ6YrwerA5M:http://img.photobucket.com/albums/v63/umaranjum/Feburary/gzip3d.png&amp;t=1"/>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21326303">
            <a:off x="3476297" y="3677088"/>
            <a:ext cx="1085019" cy="717293"/>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466" name="Picture 10" descr="http://www.hbp.com/images/winzip_logo.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1421823">
            <a:off x="7315626" y="3625342"/>
            <a:ext cx="738721" cy="792446"/>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468" name="Picture 12" descr="http://2.bp.blogspot.com/_QCueOts1jT0/Sfn0fQih-1I/AAAAAAAACXU/glsUpttVkdc/s400/winrar.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p:blipFill>
        <p:spPr bwMode="auto">
          <a:xfrm rot="366306">
            <a:off x="652481" y="3465239"/>
            <a:ext cx="1010375" cy="945507"/>
          </a:xfrm>
          <a:prstGeom prst="roundRect">
            <a:avLst>
              <a:gd name="adj" fmla="val 5210"/>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470" name="Picture 14" descr="http://t0.gstatic.com/images?q=tbn:ANd9GcRYfS27MIn7aBAIBzHUSQNX0rqpZrAwzog5vjLw9st7CqFwD74&amp;t=1&amp;usg=__0MYBxnhHsso04yawZHG5FYwbhzs="/>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20893829">
            <a:off x="7423546" y="827000"/>
            <a:ext cx="976846" cy="1355263"/>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472" name="Picture 16" descr="http://1.bp.blogspot.com/_WDytkVEEwXI/TJd4ylKFF8I/AAAAAAAACAw/Qt7TMFxomhg/s1600/WinISO.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21359808">
            <a:off x="4205612" y="1249824"/>
            <a:ext cx="718392" cy="993954"/>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476" name="Picture 20" descr="http://al-wed.com/prodownload/n915.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68128">
            <a:off x="5308255" y="3625108"/>
            <a:ext cx="1228846" cy="688666"/>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9863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ru-RU" dirty="0"/>
              <a:t>Кой от </a:t>
            </a:r>
            <a:r>
              <a:rPr lang="ru-RU" dirty="0" err="1"/>
              <a:t>изброените</a:t>
            </a:r>
            <a:r>
              <a:rPr lang="ru-RU" dirty="0"/>
              <a:t> не е тип на </a:t>
            </a:r>
            <a:r>
              <a:rPr lang="ru-RU" dirty="0" err="1"/>
              <a:t>архивен</a:t>
            </a:r>
            <a:r>
              <a:rPr lang="ru-RU" dirty="0"/>
              <a:t> файлов формат</a:t>
            </a:r>
            <a:r>
              <a:rPr lang="ru-RU" dirty="0" smtClean="0"/>
              <a:t>:</a:t>
            </a:r>
            <a:endParaRPr lang="en-US" dirty="0" smtClean="0"/>
          </a:p>
          <a:p>
            <a:pPr marL="871538" lvl="1" indent="-514350">
              <a:buFont typeface="+mj-lt"/>
              <a:buAutoNum type="alphaLcParenR"/>
            </a:pPr>
            <a:r>
              <a:rPr lang="ru-RU" dirty="0" err="1"/>
              <a:t>Архивиращи</a:t>
            </a:r>
            <a:r>
              <a:rPr lang="ru-RU" dirty="0" smtClean="0"/>
              <a:t>;</a:t>
            </a:r>
          </a:p>
          <a:p>
            <a:pPr marL="871538" lvl="1" indent="-514350">
              <a:buFont typeface="+mj-lt"/>
              <a:buAutoNum type="alphaLcParenR"/>
            </a:pPr>
            <a:r>
              <a:rPr lang="ru-RU" dirty="0" smtClean="0"/>
              <a:t>Дискови </a:t>
            </a:r>
            <a:r>
              <a:rPr lang="ru-RU" dirty="0"/>
              <a:t>образи (Disk Image</a:t>
            </a:r>
            <a:r>
              <a:rPr lang="ru-RU" dirty="0" smtClean="0"/>
              <a:t>);</a:t>
            </a:r>
            <a:endParaRPr lang="en-US" dirty="0" smtClean="0"/>
          </a:p>
          <a:p>
            <a:pPr marL="871538" lvl="1" indent="-514350">
              <a:buFont typeface="+mj-lt"/>
              <a:buAutoNum type="alphaLcParenR"/>
            </a:pPr>
            <a:r>
              <a:rPr lang="ru-RU" dirty="0" err="1" smtClean="0"/>
              <a:t>Софтуерни</a:t>
            </a:r>
            <a:r>
              <a:rPr lang="ru-RU" dirty="0" smtClean="0"/>
              <a:t> </a:t>
            </a:r>
            <a:r>
              <a:rPr lang="ru-RU" dirty="0" err="1"/>
              <a:t>пакети</a:t>
            </a:r>
            <a:r>
              <a:rPr lang="ru-RU" dirty="0"/>
              <a:t>;</a:t>
            </a:r>
          </a:p>
          <a:p>
            <a:pPr marL="871538" lvl="1" indent="-514350">
              <a:buFont typeface="+mj-lt"/>
              <a:buAutoNum type="alphaLcParenR"/>
            </a:pPr>
            <a:r>
              <a:rPr lang="ru-RU" dirty="0" err="1"/>
              <a:t>Всички</a:t>
            </a:r>
            <a:r>
              <a:rPr lang="ru-RU" dirty="0"/>
              <a:t> </a:t>
            </a:r>
            <a:r>
              <a:rPr lang="ru-RU" dirty="0" err="1"/>
              <a:t>изброени</a:t>
            </a:r>
            <a:r>
              <a:rPr lang="ru-RU" dirty="0"/>
              <a:t> </a:t>
            </a:r>
            <a:r>
              <a:rPr lang="ru-RU" dirty="0" err="1"/>
              <a:t>са</a:t>
            </a:r>
            <a:r>
              <a:rPr lang="ru-RU" dirty="0"/>
              <a:t> </a:t>
            </a:r>
            <a:r>
              <a:rPr lang="ru-RU" dirty="0" err="1"/>
              <a:t>архивен</a:t>
            </a:r>
            <a:r>
              <a:rPr lang="ru-RU" dirty="0"/>
              <a:t> тип </a:t>
            </a:r>
            <a:r>
              <a:rPr lang="ru-RU" dirty="0" err="1"/>
              <a:t>файлови</a:t>
            </a:r>
            <a:r>
              <a:rPr lang="ru-RU" dirty="0"/>
              <a:t> </a:t>
            </a:r>
            <a:r>
              <a:rPr lang="ru-RU" dirty="0" err="1"/>
              <a:t>формати</a:t>
            </a:r>
            <a:r>
              <a:rPr lang="ru-RU" dirty="0" smtClean="0"/>
              <a:t>.</a:t>
            </a:r>
            <a:endParaRPr lang="ru-RU"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21</a:t>
            </a:fld>
            <a:endParaRPr lang="en-US" dirty="0"/>
          </a:p>
        </p:txBody>
      </p:sp>
      <p:sp>
        <p:nvSpPr>
          <p:cNvPr id="5" name="Oval 4"/>
          <p:cNvSpPr/>
          <p:nvPr/>
        </p:nvSpPr>
        <p:spPr>
          <a:xfrm>
            <a:off x="495300" y="4003249"/>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56605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ru-RU" sz="2800" dirty="0"/>
              <a:t>Архивиращите типове файлови формати се използват за съединяване на </a:t>
            </a:r>
            <a:r>
              <a:rPr lang="ru-RU" sz="2800" dirty="0" smtClean="0"/>
              <a:t>файлове</a:t>
            </a:r>
            <a:endParaRPr lang="ru-RU" sz="2800" dirty="0"/>
          </a:p>
          <a:p>
            <a:r>
              <a:rPr lang="ru-RU" sz="2800" dirty="0" smtClean="0"/>
              <a:t>Форматите </a:t>
            </a:r>
            <a:r>
              <a:rPr lang="ru-RU" sz="2800" dirty="0"/>
              <a:t>за софтуерни пакети </a:t>
            </a:r>
            <a:endParaRPr lang="ru-RU" sz="2800" dirty="0" smtClean="0"/>
          </a:p>
          <a:p>
            <a:pPr lvl="1"/>
            <a:r>
              <a:rPr lang="ru-RU" sz="2600" dirty="0" smtClean="0"/>
              <a:t>Приложни </a:t>
            </a:r>
            <a:r>
              <a:rPr lang="ru-RU" sz="2600" dirty="0"/>
              <a:t>пакети, често самоинсталиращи </a:t>
            </a:r>
            <a:r>
              <a:rPr lang="ru-RU" sz="2600" dirty="0" smtClean="0"/>
              <a:t>се</a:t>
            </a:r>
            <a:endParaRPr lang="ru-RU" sz="2600" dirty="0"/>
          </a:p>
          <a:p>
            <a:r>
              <a:rPr lang="ru-RU" sz="2800" dirty="0"/>
              <a:t>Disk Image форматите се ползват за създаване на архивен образ на дискове или логически </a:t>
            </a:r>
            <a:r>
              <a:rPr lang="ru-RU" sz="2800" dirty="0" smtClean="0"/>
              <a:t>дискове</a:t>
            </a:r>
            <a:endParaRPr lang="en-US" sz="2600" dirty="0" smtClean="0"/>
          </a:p>
          <a:p>
            <a:r>
              <a:rPr lang="bg-BG" sz="2800" dirty="0"/>
              <a:t>Информация</a:t>
            </a:r>
            <a:r>
              <a:rPr lang="bg-BG" sz="2600" dirty="0" smtClean="0"/>
              <a:t>:</a:t>
            </a:r>
            <a:endParaRPr lang="en-US" sz="2600" dirty="0" smtClean="0"/>
          </a:p>
          <a:p>
            <a:pPr lvl="1"/>
            <a:r>
              <a:rPr lang="en-US" sz="2400" b="0" u="sng" dirty="0">
                <a:effectLst/>
                <a:hlinkClick r:id="rId2"/>
              </a:rPr>
              <a:t>http://en.wikipedia.org/wiki/Archive_file</a:t>
            </a:r>
            <a:endParaRPr lang="en-US" sz="2400" b="0" dirty="0">
              <a:effectLst/>
            </a:endParaRPr>
          </a:p>
          <a:p>
            <a:pPr lvl="1"/>
            <a:r>
              <a:rPr lang="en-US" sz="2400" b="0" u="sng" dirty="0">
                <a:effectLst/>
                <a:hlinkClick r:id="rId3"/>
              </a:rPr>
              <a:t>http://en.wikipedia.org/wiki/List_of_archive_formats</a:t>
            </a:r>
            <a:endParaRPr lang="en-US" sz="2400" b="0" dirty="0">
              <a:effectLst/>
            </a:endParaRPr>
          </a:p>
          <a:p>
            <a:pPr lvl="1"/>
            <a:r>
              <a:rPr lang="en-US" sz="2400" b="0" u="sng" dirty="0">
                <a:effectLst/>
                <a:hlinkClick r:id="rId4"/>
              </a:rPr>
              <a:t>http://en.wikipedia.org/wiki/Comparison_of_archive_formats</a:t>
            </a:r>
            <a:endParaRPr lang="en-US" sz="24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22</a:t>
            </a:fld>
            <a:endParaRPr lang="en-US" dirty="0"/>
          </a:p>
        </p:txBody>
      </p:sp>
    </p:spTree>
    <p:extLst>
      <p:ext uri="{BB962C8B-B14F-4D97-AF65-F5344CB8AC3E}">
        <p14:creationId xmlns:p14="http://schemas.microsoft.com/office/powerpoint/2010/main" val="31007259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19200"/>
            <a:ext cx="7924800" cy="685800"/>
          </a:xfrm>
        </p:spPr>
        <p:txBody>
          <a:bodyPr/>
          <a:lstStyle/>
          <a:p>
            <a:r>
              <a:rPr lang="bg-BG" dirty="0" smtClean="0"/>
              <a:t>Текстообработка</a:t>
            </a:r>
            <a:endParaRPr lang="en-US" dirty="0"/>
          </a:p>
        </p:txBody>
      </p:sp>
      <p:sp>
        <p:nvSpPr>
          <p:cNvPr id="3" name="Subtitle 2"/>
          <p:cNvSpPr>
            <a:spLocks noGrp="1"/>
          </p:cNvSpPr>
          <p:nvPr>
            <p:ph type="subTitle" idx="1"/>
          </p:nvPr>
        </p:nvSpPr>
        <p:spPr>
          <a:xfrm>
            <a:off x="609600" y="2133599"/>
            <a:ext cx="7924800" cy="873920"/>
          </a:xfrm>
        </p:spPr>
        <p:txBody>
          <a:bodyPr/>
          <a:lstStyle/>
          <a:p>
            <a:r>
              <a:rPr lang="bg-BG" dirty="0" smtClean="0"/>
              <a:t>Работа с текстотобработващ софтуер, файлови формати, кодирания, текст, таблици, фигури, …</a:t>
            </a:r>
            <a:endParaRPr lang="en-US" dirty="0"/>
          </a:p>
        </p:txBody>
      </p:sp>
      <p:pic>
        <p:nvPicPr>
          <p:cNvPr id="22530" name="Picture 2" descr="http://www.binbin.net/photos/generic/ele/electronic-word-processing-typewrit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3738" y="3492776"/>
            <a:ext cx="3467100" cy="2831824"/>
          </a:xfrm>
          <a:prstGeom prst="roundRect">
            <a:avLst>
              <a:gd name="adj" fmla="val 3910"/>
            </a:avLst>
          </a:prstGeom>
          <a:noFill/>
          <a:extLst>
            <a:ext uri="{909E8E84-426E-40DD-AFC4-6F175D3DCCD1}">
              <a14:hiddenFill xmlns:a14="http://schemas.microsoft.com/office/drawing/2010/main">
                <a:solidFill>
                  <a:srgbClr val="FFFFFF"/>
                </a:solidFill>
              </a14:hiddenFill>
            </a:ext>
          </a:extLst>
        </p:spPr>
      </p:pic>
      <p:pic>
        <p:nvPicPr>
          <p:cNvPr id="22532" name="Picture 4" descr="http://www.altoonaridgelodge.com/images/MS-Wo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32866">
            <a:off x="768725" y="3751179"/>
            <a:ext cx="2438400" cy="25602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2534" name="Picture 6" descr="http://ui.openoffice.org/VisualDesign/gifs/Icons/OOo30_final_mimetype/Galaxy_OOo3_writer-doc_25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287559">
            <a:off x="6019920" y="3800053"/>
            <a:ext cx="2419732" cy="24197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26695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bg-BG" dirty="0"/>
              <a:t>Кой е изобретателят на </a:t>
            </a:r>
            <a:r>
              <a:rPr lang="en-US" dirty="0"/>
              <a:t>RTF (Rich Text Format</a:t>
            </a:r>
            <a:r>
              <a:rPr lang="en-US" dirty="0" smtClean="0"/>
              <a:t>)?</a:t>
            </a:r>
          </a:p>
          <a:p>
            <a:pPr marL="871538" lvl="1" indent="-514350">
              <a:buFont typeface="+mj-lt"/>
              <a:buAutoNum type="alphaLcParenR"/>
            </a:pPr>
            <a:r>
              <a:rPr lang="en-US" dirty="0"/>
              <a:t>Apple</a:t>
            </a:r>
            <a:r>
              <a:rPr lang="en-US" dirty="0" smtClean="0"/>
              <a:t>;</a:t>
            </a:r>
          </a:p>
          <a:p>
            <a:pPr marL="871538" lvl="1" indent="-514350">
              <a:buFont typeface="+mj-lt"/>
              <a:buAutoNum type="alphaLcParenR"/>
            </a:pPr>
            <a:r>
              <a:rPr lang="en-US" dirty="0"/>
              <a:t>Microsoft</a:t>
            </a:r>
            <a:r>
              <a:rPr lang="en-US" dirty="0" smtClean="0"/>
              <a:t>;</a:t>
            </a:r>
          </a:p>
          <a:p>
            <a:pPr marL="871538" lvl="1" indent="-514350">
              <a:buFont typeface="+mj-lt"/>
              <a:buAutoNum type="alphaLcParenR"/>
            </a:pPr>
            <a:r>
              <a:rPr lang="en-US" dirty="0"/>
              <a:t>IBM</a:t>
            </a:r>
            <a:r>
              <a:rPr lang="en-US" dirty="0" smtClean="0"/>
              <a:t>;</a:t>
            </a:r>
          </a:p>
          <a:p>
            <a:pPr marL="871538" lvl="1" indent="-514350">
              <a:buFont typeface="+mj-lt"/>
              <a:buAutoNum type="alphaLcParenR"/>
            </a:pPr>
            <a:r>
              <a:rPr lang="en-US" dirty="0" smtClean="0"/>
              <a:t>NeXT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sp>
        <p:nvSpPr>
          <p:cNvPr id="5" name="Oval 4"/>
          <p:cNvSpPr/>
          <p:nvPr/>
        </p:nvSpPr>
        <p:spPr>
          <a:xfrm>
            <a:off x="495300" y="26670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816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en-US" dirty="0" smtClean="0"/>
              <a:t>Microsoft </a:t>
            </a:r>
            <a:r>
              <a:rPr lang="bg-BG" dirty="0" smtClean="0"/>
              <a:t>създават </a:t>
            </a:r>
            <a:r>
              <a:rPr lang="ru-RU" dirty="0" smtClean="0"/>
              <a:t>Rich </a:t>
            </a:r>
            <a:r>
              <a:rPr lang="ru-RU" dirty="0"/>
              <a:t>Text </a:t>
            </a:r>
            <a:r>
              <a:rPr lang="ru-RU" dirty="0" smtClean="0"/>
              <a:t>Format</a:t>
            </a:r>
          </a:p>
          <a:p>
            <a:pPr lvl="1"/>
            <a:r>
              <a:rPr lang="ru-RU" sz="2800" dirty="0" smtClean="0"/>
              <a:t>затворен </a:t>
            </a:r>
            <a:r>
              <a:rPr lang="ru-RU" sz="2800" dirty="0"/>
              <a:t>документен </a:t>
            </a:r>
            <a:r>
              <a:rPr lang="ru-RU" sz="2800" dirty="0" smtClean="0"/>
              <a:t>формат</a:t>
            </a:r>
          </a:p>
          <a:p>
            <a:pPr lvl="1"/>
            <a:r>
              <a:rPr lang="ru-RU" sz="2800" dirty="0" smtClean="0"/>
              <a:t>с </a:t>
            </a:r>
            <a:r>
              <a:rPr lang="ru-RU" sz="2800" dirty="0"/>
              <a:t>публикувана </a:t>
            </a:r>
            <a:r>
              <a:rPr lang="ru-RU" sz="2800" dirty="0" smtClean="0"/>
              <a:t>спецификация</a:t>
            </a:r>
          </a:p>
          <a:p>
            <a:pPr lvl="1"/>
            <a:r>
              <a:rPr lang="ru-RU" sz="2800" dirty="0" smtClean="0"/>
              <a:t>за </a:t>
            </a:r>
            <a:r>
              <a:rPr lang="ru-RU" sz="2800" dirty="0"/>
              <a:t>целите на продуктите на Microsoft и междуплатформената обмяна на документи. </a:t>
            </a:r>
            <a:endParaRPr lang="en-US" sz="2800" dirty="0" smtClean="0"/>
          </a:p>
          <a:p>
            <a:r>
              <a:rPr lang="bg-BG" dirty="0"/>
              <a:t>Информация</a:t>
            </a:r>
            <a:r>
              <a:rPr lang="bg-BG" dirty="0" smtClean="0"/>
              <a:t>:</a:t>
            </a:r>
            <a:endParaRPr lang="en-US" dirty="0" smtClean="0"/>
          </a:p>
          <a:p>
            <a:pPr lvl="1"/>
            <a:r>
              <a:rPr lang="en-US" sz="2800" u="sng" dirty="0">
                <a:hlinkClick r:id="rId2"/>
              </a:rPr>
              <a:t>http://en.wikipedia.org/wiki/Rich_Text_Format</a:t>
            </a:r>
            <a:endParaRPr lang="en-US" sz="2800" dirty="0"/>
          </a:p>
          <a:p>
            <a:pPr lvl="1"/>
            <a:r>
              <a:rPr lang="en-US" sz="2800" u="sng" dirty="0">
                <a:hlinkClick r:id="rId3"/>
              </a:rPr>
              <a:t>http://msdn.microsoft.com/en-us/library/office/aa140277(v=office.10).aspx</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25</a:t>
            </a:fld>
            <a:endParaRPr lang="en-US" dirty="0"/>
          </a:p>
        </p:txBody>
      </p:sp>
    </p:spTree>
    <p:extLst>
      <p:ext uri="{BB962C8B-B14F-4D97-AF65-F5344CB8AC3E}">
        <p14:creationId xmlns:p14="http://schemas.microsoft.com/office/powerpoint/2010/main" val="23389894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2667" y="4419601"/>
            <a:ext cx="7924800" cy="685800"/>
          </a:xfrm>
        </p:spPr>
        <p:txBody>
          <a:bodyPr/>
          <a:lstStyle/>
          <a:p>
            <a:r>
              <a:rPr lang="bg-BG" dirty="0" smtClean="0"/>
              <a:t>Компютърна графика</a:t>
            </a:r>
            <a:endParaRPr lang="en-US" dirty="0"/>
          </a:p>
        </p:txBody>
      </p:sp>
      <p:sp>
        <p:nvSpPr>
          <p:cNvPr id="3" name="Subtitle 2"/>
          <p:cNvSpPr>
            <a:spLocks noGrp="1"/>
          </p:cNvSpPr>
          <p:nvPr>
            <p:ph type="subTitle" idx="1"/>
          </p:nvPr>
        </p:nvSpPr>
        <p:spPr>
          <a:xfrm>
            <a:off x="592667" y="5450680"/>
            <a:ext cx="7924800" cy="873920"/>
          </a:xfrm>
        </p:spPr>
        <p:txBody>
          <a:bodyPr/>
          <a:lstStyle/>
          <a:p>
            <a:r>
              <a:rPr lang="bg-BG" dirty="0" smtClean="0"/>
              <a:t>Растерна и векторна графика, графични файлови формати, графични редактори, цветови гами</a:t>
            </a:r>
            <a:endParaRPr lang="en-US" dirty="0"/>
          </a:p>
        </p:txBody>
      </p:sp>
      <p:pic>
        <p:nvPicPr>
          <p:cNvPr id="26629" name="Picture 5" descr="http://www.learnkey.com/elearning/images/product_categories/web.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685800" y="914400"/>
            <a:ext cx="2819400" cy="2324006"/>
          </a:xfrm>
          <a:prstGeom prst="roundRect">
            <a:avLst>
              <a:gd name="adj" fmla="val 1625"/>
            </a:avLst>
          </a:prstGeom>
          <a:noFill/>
          <a:effectLst>
            <a:softEdge rad="31750"/>
          </a:effectLst>
          <a:scene3d>
            <a:camera prst="perspectiveHeroicExtremeRightFacing"/>
            <a:lightRig rig="threePt" dir="t"/>
          </a:scene3d>
          <a:extLst>
            <a:ext uri="{909E8E84-426E-40DD-AFC4-6F175D3DCCD1}">
              <a14:hiddenFill xmlns:a14="http://schemas.microsoft.com/office/drawing/2010/main">
                <a:solidFill>
                  <a:srgbClr val="FFFFFF"/>
                </a:solidFill>
              </a14:hiddenFill>
            </a:ext>
          </a:extLst>
        </p:spPr>
      </p:pic>
      <p:pic>
        <p:nvPicPr>
          <p:cNvPr id="266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2371784"/>
            <a:ext cx="2289805" cy="1590616"/>
          </a:xfrm>
          <a:prstGeom prst="rect">
            <a:avLst/>
          </a:prstGeom>
          <a:noFill/>
          <a:ln>
            <a:noFill/>
          </a:ln>
          <a:effectLst>
            <a:outerShdw dist="35921" dir="2700000" algn="ctr" rotWithShape="0">
              <a:schemeClr val="bg2"/>
            </a:outerShdw>
            <a:softEdge rad="12700"/>
          </a:effectLst>
          <a:scene3d>
            <a:camera prst="perspectiveHeroicExtremeLeftFacing"/>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33" name="Picture 9" descr="http://www.new-options.com/images/paintbrushes.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p:blipFill>
        <p:spPr bwMode="auto">
          <a:xfrm rot="21433975">
            <a:off x="6770073" y="568181"/>
            <a:ext cx="1726691" cy="1600873"/>
          </a:xfrm>
          <a:prstGeom prst="roundRect">
            <a:avLst/>
          </a:prstGeom>
          <a:noFill/>
          <a:effectLst>
            <a:softEdge rad="31750"/>
          </a:effectLst>
          <a:scene3d>
            <a:camera prst="perspectiveHeroicExtremeRightFacing" fov="5400000">
              <a:rot lat="389930" lon="1246741" rev="21556313"/>
            </a:camera>
            <a:lightRig rig="threePt" dir="t"/>
          </a:scene3d>
          <a:extLst>
            <a:ext uri="{909E8E84-426E-40DD-AFC4-6F175D3DCCD1}">
              <a14:hiddenFill xmlns:a14="http://schemas.microsoft.com/office/drawing/2010/main">
                <a:solidFill>
                  <a:srgbClr val="FFFFFF"/>
                </a:solidFill>
              </a14:hiddenFill>
            </a:ext>
          </a:extLst>
        </p:spPr>
      </p:pic>
      <p:pic>
        <p:nvPicPr>
          <p:cNvPr id="266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353793">
            <a:off x="1952979" y="533401"/>
            <a:ext cx="5209822" cy="3407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30572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ru-RU" dirty="0" smtClean="0"/>
              <a:t>Какъв </a:t>
            </a:r>
            <a:r>
              <a:rPr lang="ru-RU" dirty="0"/>
              <a:t>вид е графичният формат SVG</a:t>
            </a:r>
            <a:r>
              <a:rPr lang="ru-RU" dirty="0" smtClean="0"/>
              <a:t>?</a:t>
            </a:r>
          </a:p>
          <a:p>
            <a:pPr marL="871538" lvl="1" indent="-514350">
              <a:buFont typeface="+mj-lt"/>
              <a:buAutoNum type="alphaLcParenR"/>
            </a:pPr>
            <a:r>
              <a:rPr lang="ru-RU" dirty="0" smtClean="0"/>
              <a:t>Растерен </a:t>
            </a:r>
            <a:r>
              <a:rPr lang="ru-RU" dirty="0"/>
              <a:t>графичен </a:t>
            </a:r>
            <a:r>
              <a:rPr lang="ru-RU" dirty="0" smtClean="0"/>
              <a:t>формат</a:t>
            </a:r>
            <a:endParaRPr lang="en-US" dirty="0" smtClean="0"/>
          </a:p>
          <a:p>
            <a:pPr marL="871538" lvl="1" indent="-514350">
              <a:buFont typeface="+mj-lt"/>
              <a:buAutoNum type="alphaLcParenR"/>
            </a:pPr>
            <a:r>
              <a:rPr lang="ru-RU" dirty="0" smtClean="0"/>
              <a:t>Векторен </a:t>
            </a:r>
            <a:r>
              <a:rPr lang="ru-RU" dirty="0"/>
              <a:t>графичен формат</a:t>
            </a:r>
            <a:endParaRPr lang="en-US" dirty="0" smtClean="0"/>
          </a:p>
          <a:p>
            <a:pPr marL="871538" lvl="1" indent="-514350">
              <a:buFont typeface="+mj-lt"/>
              <a:buAutoNum type="alphaLcParenR"/>
            </a:pPr>
            <a:r>
              <a:rPr lang="ru-RU" dirty="0" err="1"/>
              <a:t>Смесен</a:t>
            </a:r>
            <a:r>
              <a:rPr lang="ru-RU" dirty="0"/>
              <a:t> </a:t>
            </a:r>
            <a:r>
              <a:rPr lang="ru-RU" dirty="0" err="1"/>
              <a:t>графичен</a:t>
            </a:r>
            <a:r>
              <a:rPr lang="ru-RU" dirty="0"/>
              <a:t> </a:t>
            </a:r>
            <a:r>
              <a:rPr lang="ru-RU" dirty="0" smtClean="0"/>
              <a:t>формат</a:t>
            </a:r>
            <a:endParaRPr lang="en-US" dirty="0" smtClean="0"/>
          </a:p>
          <a:p>
            <a:pPr marL="871538" lvl="1" indent="-514350">
              <a:buFont typeface="+mj-lt"/>
              <a:buAutoNum type="alphaLcParenR"/>
            </a:pPr>
            <a:r>
              <a:rPr lang="ru-RU" dirty="0" smtClean="0"/>
              <a:t>Нито </a:t>
            </a:r>
            <a:r>
              <a:rPr lang="ru-RU" dirty="0"/>
              <a:t>едно от </a:t>
            </a:r>
            <a:r>
              <a:rPr lang="ru-RU" dirty="0" smtClean="0"/>
              <a:t>изброените</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27</a:t>
            </a:fld>
            <a:endParaRPr lang="en-US" dirty="0"/>
          </a:p>
        </p:txBody>
      </p:sp>
      <p:sp>
        <p:nvSpPr>
          <p:cNvPr id="5" name="Oval 4"/>
          <p:cNvSpPr/>
          <p:nvPr/>
        </p:nvSpPr>
        <p:spPr>
          <a:xfrm>
            <a:off x="495300" y="2240437"/>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77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p:txBody>
          <a:bodyPr/>
          <a:lstStyle/>
          <a:p>
            <a:r>
              <a:rPr lang="ru-RU" dirty="0" smtClean="0"/>
              <a:t>Scalable </a:t>
            </a:r>
            <a:r>
              <a:rPr lang="ru-RU" dirty="0"/>
              <a:t>Vector Graphics (</a:t>
            </a:r>
            <a:r>
              <a:rPr lang="ru-RU" dirty="0" smtClean="0"/>
              <a:t>SVG)</a:t>
            </a:r>
          </a:p>
          <a:p>
            <a:pPr lvl="1"/>
            <a:r>
              <a:rPr lang="ru-RU" sz="2800" dirty="0" smtClean="0"/>
              <a:t>XML-базиран </a:t>
            </a:r>
            <a:r>
              <a:rPr lang="ru-RU" sz="2800" dirty="0"/>
              <a:t>векторен графичен формат </a:t>
            </a:r>
            <a:endParaRPr lang="ru-RU" sz="2800" dirty="0" smtClean="0"/>
          </a:p>
          <a:p>
            <a:pPr lvl="1"/>
            <a:r>
              <a:rPr lang="ru-RU" sz="2800" dirty="0" smtClean="0"/>
              <a:t>за </a:t>
            </a:r>
            <a:r>
              <a:rPr lang="ru-RU" sz="2800" dirty="0"/>
              <a:t>двуизмерна графика с поддръжка за интерактивност и </a:t>
            </a:r>
            <a:r>
              <a:rPr lang="ru-RU" sz="2800" dirty="0" smtClean="0"/>
              <a:t>анимация </a:t>
            </a:r>
          </a:p>
          <a:p>
            <a:pPr lvl="1"/>
            <a:r>
              <a:rPr lang="ru-RU" sz="2800" dirty="0" smtClean="0"/>
              <a:t>SVG е </a:t>
            </a:r>
            <a:r>
              <a:rPr lang="ru-RU" sz="2800" dirty="0"/>
              <a:t>отворен стандарт разработван </a:t>
            </a:r>
            <a:r>
              <a:rPr lang="ru-RU" sz="2800" dirty="0" smtClean="0"/>
              <a:t>(</a:t>
            </a:r>
            <a:r>
              <a:rPr lang="ru-RU" sz="2800" dirty="0"/>
              <a:t>W3C) </a:t>
            </a:r>
            <a:endParaRPr lang="ru-RU" sz="2800" dirty="0" smtClean="0"/>
          </a:p>
          <a:p>
            <a:pPr lvl="2"/>
            <a:r>
              <a:rPr lang="ru-RU" sz="2600" dirty="0" smtClean="0"/>
              <a:t>от </a:t>
            </a:r>
            <a:r>
              <a:rPr lang="ru-RU" sz="2600" dirty="0"/>
              <a:t>1999 </a:t>
            </a:r>
            <a:r>
              <a:rPr lang="ru-RU" sz="2600" dirty="0" smtClean="0"/>
              <a:t>година</a:t>
            </a:r>
            <a:endParaRPr lang="en-US" sz="2600" dirty="0"/>
          </a:p>
          <a:p>
            <a:r>
              <a:rPr lang="bg-BG" dirty="0" smtClean="0"/>
              <a:t>Информация:</a:t>
            </a:r>
          </a:p>
          <a:p>
            <a:pPr lvl="1"/>
            <a:r>
              <a:rPr lang="en-US" sz="2800" dirty="0" smtClean="0">
                <a:hlinkClick r:id="rId2"/>
              </a:rPr>
              <a:t>en.wikipedia.org/wiki/</a:t>
            </a:r>
            <a:r>
              <a:rPr lang="en-US" sz="2800" dirty="0" err="1" smtClean="0">
                <a:hlinkClick r:id="rId2"/>
              </a:rPr>
              <a:t>Scalable_Vector_Graphics</a:t>
            </a:r>
            <a:endParaRPr lang="ru-RU"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28</a:t>
            </a:fld>
            <a:endParaRPr lang="en-US" dirty="0"/>
          </a:p>
        </p:txBody>
      </p:sp>
    </p:spTree>
    <p:extLst>
      <p:ext uri="{BB962C8B-B14F-4D97-AF65-F5344CB8AC3E}">
        <p14:creationId xmlns:p14="http://schemas.microsoft.com/office/powerpoint/2010/main" val="6146808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ctrTitle"/>
          </p:nvPr>
        </p:nvSpPr>
        <p:spPr>
          <a:xfrm>
            <a:off x="609600" y="4953000"/>
            <a:ext cx="7924800" cy="685800"/>
          </a:xfrm>
        </p:spPr>
        <p:txBody>
          <a:bodyPr/>
          <a:lstStyle/>
          <a:p>
            <a:r>
              <a:rPr lang="bg-BG" dirty="0" smtClean="0"/>
              <a:t>Бази от данни</a:t>
            </a:r>
            <a:endParaRPr lang="en-US" dirty="0"/>
          </a:p>
        </p:txBody>
      </p:sp>
      <p:sp>
        <p:nvSpPr>
          <p:cNvPr id="15" name="Subtitle 2"/>
          <p:cNvSpPr>
            <a:spLocks noGrp="1"/>
          </p:cNvSpPr>
          <p:nvPr>
            <p:ph type="subTitle" idx="1"/>
          </p:nvPr>
        </p:nvSpPr>
        <p:spPr>
          <a:xfrm>
            <a:off x="609600" y="5679280"/>
            <a:ext cx="7924800" cy="569120"/>
          </a:xfrm>
        </p:spPr>
        <p:txBody>
          <a:bodyPr/>
          <a:lstStyle/>
          <a:p>
            <a:r>
              <a:rPr lang="bg-BG" dirty="0" smtClean="0"/>
              <a:t>Модели на данните, таблици, релации, </a:t>
            </a:r>
            <a:r>
              <a:rPr lang="en-US" dirty="0" smtClean="0"/>
              <a:t>SQL</a:t>
            </a:r>
            <a:endParaRPr lang="en-US" dirty="0"/>
          </a:p>
        </p:txBody>
      </p:sp>
      <p:pic>
        <p:nvPicPr>
          <p:cNvPr id="16" name="Picture 2" descr="-&quot;Relational"/>
          <p:cNvPicPr>
            <a:picLocks noChangeAspect="1" noChangeArrowheads="1"/>
          </p:cNvPicPr>
          <p:nvPr/>
        </p:nvPicPr>
        <p:blipFill>
          <a:blip r:embed="rId2" cstate="screen">
            <a:lum bright="20000" contrast="20000"/>
            <a:extLst>
              <a:ext uri="{28A0092B-C50C-407E-A947-70E740481C1C}">
                <a14:useLocalDpi xmlns:a14="http://schemas.microsoft.com/office/drawing/2010/main" val="0"/>
              </a:ext>
            </a:extLst>
          </a:blip>
          <a:srcRect/>
          <a:stretch>
            <a:fillRect/>
          </a:stretch>
        </p:blipFill>
        <p:spPr bwMode="auto">
          <a:xfrm rot="21417933">
            <a:off x="3048000" y="864992"/>
            <a:ext cx="2971800" cy="1503111"/>
          </a:xfrm>
          <a:prstGeom prst="rect">
            <a:avLst/>
          </a:prstGeom>
          <a:noFill/>
          <a:effectLst>
            <a:outerShdw blurRad="88900" sx="106000" sy="106000" algn="ctr" rotWithShape="0">
              <a:prstClr val="black">
                <a:alpha val="40000"/>
              </a:prstClr>
            </a:outerShdw>
          </a:effectLst>
        </p:spPr>
      </p:pic>
      <p:pic>
        <p:nvPicPr>
          <p:cNvPr id="17" name="Picture 4" descr="http://www.saheltech.com/photos/database2.jpg"/>
          <p:cNvPicPr>
            <a:picLocks noChangeAspect="1" noChangeArrowheads="1"/>
          </p:cNvPicPr>
          <p:nvPr/>
        </p:nvPicPr>
        <p:blipFill>
          <a:blip r:embed="rId3" cstate="screen">
            <a:lum bright="20000" contrast="40000"/>
            <a:extLst>
              <a:ext uri="{28A0092B-C50C-407E-A947-70E740481C1C}">
                <a14:useLocalDpi xmlns:a14="http://schemas.microsoft.com/office/drawing/2010/main" val="0"/>
              </a:ext>
            </a:extLst>
          </a:blip>
          <a:srcRect/>
          <a:stretch>
            <a:fillRect/>
          </a:stretch>
        </p:blipFill>
        <p:spPr bwMode="auto">
          <a:xfrm rot="21270379">
            <a:off x="5266620" y="2562674"/>
            <a:ext cx="2974180" cy="1918825"/>
          </a:xfrm>
          <a:prstGeom prst="roundRect">
            <a:avLst>
              <a:gd name="adj" fmla="val 4705"/>
            </a:avLst>
          </a:prstGeom>
          <a:solidFill>
            <a:srgbClr val="FFFFFF">
              <a:shade val="85000"/>
            </a:srgbClr>
          </a:solidFill>
          <a:ln>
            <a:noFill/>
          </a:ln>
          <a:effectLst>
            <a:outerShdw blurRad="88900" sx="106000" sy="106000" algn="ctr" rotWithShape="0">
              <a:prstClr val="black">
                <a:alpha val="40000"/>
              </a:prstClr>
            </a:outerShdw>
          </a:effectLst>
        </p:spPr>
      </p:pic>
      <p:pic>
        <p:nvPicPr>
          <p:cNvPr id="18" name="Picture 2" descr="http://store.kagi.com/gif/6CN_LIVE/Drag%20%20Drop%20Icon%20125_128_vph03.jp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rot="414036">
            <a:off x="2937029" y="2387050"/>
            <a:ext cx="2315833" cy="2129743"/>
          </a:xfrm>
          <a:prstGeom prst="roundRect">
            <a:avLst>
              <a:gd name="adj" fmla="val 7737"/>
            </a:avLst>
          </a:prstGeom>
          <a:noFill/>
          <a:effectLst>
            <a:outerShdw blurRad="88900" sx="106000" sy="106000" algn="ctr" rotWithShape="0">
              <a:prstClr val="black">
                <a:alpha val="40000"/>
              </a:prstClr>
            </a:outerShdw>
          </a:effectLst>
        </p:spPr>
      </p:pic>
      <p:pic>
        <p:nvPicPr>
          <p:cNvPr id="19" name="Picture 2" descr="http://images.visual-paradigm.com/vpuml/provides/codedbeng/generate_db_illu.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rot="21330146">
            <a:off x="691293" y="2787060"/>
            <a:ext cx="2170387" cy="1765072"/>
          </a:xfrm>
          <a:prstGeom prst="roundRect">
            <a:avLst>
              <a:gd name="adj" fmla="val 2941"/>
            </a:avLst>
          </a:prstGeom>
          <a:noFill/>
          <a:effectLst>
            <a:outerShdw blurRad="88900" sx="106000" sy="106000" algn="ctr" rotWithShape="0">
              <a:prstClr val="black">
                <a:alpha val="40000"/>
              </a:prstClr>
            </a:outerShdw>
          </a:effectLst>
        </p:spPr>
      </p:pic>
      <p:pic>
        <p:nvPicPr>
          <p:cNvPr id="20" name="Picture 2" descr="http://www.iconspedia.com/uploads/1913906277156034685.png"/>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rot="286140">
            <a:off x="776582" y="889501"/>
            <a:ext cx="2664508" cy="2294812"/>
          </a:xfrm>
          <a:prstGeom prst="rect">
            <a:avLst/>
          </a:prstGeom>
          <a:noFill/>
          <a:effectLst>
            <a:outerShdw blurRad="88900" sx="106000" sy="106000" algn="ctr" rotWithShape="0">
              <a:prstClr val="black">
                <a:alpha val="40000"/>
              </a:prstClr>
            </a:outerShdw>
          </a:effectLst>
        </p:spPr>
      </p:pic>
      <p:pic>
        <p:nvPicPr>
          <p:cNvPr id="21" name="Picture 2" descr="http://www.selikoff.net/blog-files/database-good.png"/>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rot="202978">
            <a:off x="5779953" y="1079281"/>
            <a:ext cx="1911982" cy="1682018"/>
          </a:xfrm>
          <a:prstGeom prst="roundRect">
            <a:avLst>
              <a:gd name="adj" fmla="val 8594"/>
            </a:avLst>
          </a:prstGeom>
          <a:solidFill>
            <a:srgbClr val="FFFFFF">
              <a:shade val="85000"/>
            </a:srgbClr>
          </a:solidFill>
          <a:ln>
            <a:noFill/>
          </a:ln>
          <a:effectLst>
            <a:outerShdw blurRad="88900" sx="106000" sy="106000" algn="ctr" rotWithShape="0">
              <a:prstClr val="black">
                <a:alpha val="40000"/>
              </a:prstClr>
            </a:outerShdw>
          </a:effectLst>
        </p:spPr>
      </p:pic>
    </p:spTree>
    <p:extLst>
      <p:ext uri="{BB962C8B-B14F-4D97-AF65-F5344CB8AC3E}">
        <p14:creationId xmlns:p14="http://schemas.microsoft.com/office/powerpoint/2010/main" val="17006046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bg-BG" dirty="0"/>
              <a:t>Какво означава “</a:t>
            </a:r>
            <a:r>
              <a:rPr lang="en-US" dirty="0"/>
              <a:t>GT/s” </a:t>
            </a:r>
            <a:r>
              <a:rPr lang="bg-BG" dirty="0"/>
              <a:t>в следните характеристики: </a:t>
            </a:r>
            <a:r>
              <a:rPr lang="en-US" dirty="0"/>
              <a:t>DDR SDRAM 4GB 2GT/s</a:t>
            </a:r>
            <a:r>
              <a:rPr lang="en-US" dirty="0" smtClean="0"/>
              <a:t>?</a:t>
            </a:r>
            <a:endParaRPr lang="en-US" b="0" dirty="0">
              <a:effectLst/>
            </a:endParaRPr>
          </a:p>
          <a:p>
            <a:pPr marL="871538" lvl="1" indent="-514350">
              <a:buFont typeface="+mj-lt"/>
              <a:buAutoNum type="alphaLcParenR"/>
            </a:pPr>
            <a:r>
              <a:rPr lang="en-US" dirty="0" smtClean="0"/>
              <a:t>bandwidth </a:t>
            </a:r>
            <a:r>
              <a:rPr lang="en-US" dirty="0"/>
              <a:t>(</a:t>
            </a:r>
            <a:r>
              <a:rPr lang="bg-BG" dirty="0"/>
              <a:t>честотна лента / капацитет на шината);</a:t>
            </a:r>
          </a:p>
          <a:p>
            <a:pPr marL="871538" lvl="1" indent="-514350">
              <a:buFont typeface="+mj-lt"/>
              <a:buAutoNum type="alphaLcParenR"/>
            </a:pPr>
            <a:r>
              <a:rPr lang="bg-BG" dirty="0"/>
              <a:t>трансфер </a:t>
            </a:r>
            <a:r>
              <a:rPr lang="bg-BG" dirty="0" err="1"/>
              <a:t>гигабайти</a:t>
            </a:r>
            <a:r>
              <a:rPr lang="bg-BG" dirty="0"/>
              <a:t> в секунда;</a:t>
            </a:r>
          </a:p>
          <a:p>
            <a:pPr marL="871538" lvl="1" indent="-514350">
              <a:buFont typeface="+mj-lt"/>
              <a:buAutoNum type="alphaLcParenR"/>
            </a:pPr>
            <a:r>
              <a:rPr lang="bg-BG" dirty="0"/>
              <a:t>милиард трансфери в секунда;</a:t>
            </a:r>
          </a:p>
          <a:p>
            <a:pPr marL="871538" lvl="1" indent="-514350">
              <a:buFont typeface="+mj-lt"/>
              <a:buAutoNum type="alphaLcParenR"/>
            </a:pPr>
            <a:r>
              <a:rPr lang="en-US" dirty="0"/>
              <a:t>Hyper-threads. </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a:t>
            </a:fld>
            <a:endParaRPr lang="en-US" dirty="0"/>
          </a:p>
        </p:txBody>
      </p:sp>
      <p:sp>
        <p:nvSpPr>
          <p:cNvPr id="5" name="Oval 4"/>
          <p:cNvSpPr/>
          <p:nvPr/>
        </p:nvSpPr>
        <p:spPr>
          <a:xfrm>
            <a:off x="495300" y="3886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6168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r>
              <a:rPr lang="en-US" dirty="0" smtClean="0"/>
              <a:t> 10</a:t>
            </a:r>
            <a:endParaRPr lang="en-US" dirty="0"/>
          </a:p>
        </p:txBody>
      </p:sp>
      <p:sp>
        <p:nvSpPr>
          <p:cNvPr id="3" name="Content Placeholder 2"/>
          <p:cNvSpPr>
            <a:spLocks noGrp="1"/>
          </p:cNvSpPr>
          <p:nvPr>
            <p:ph idx="1"/>
          </p:nvPr>
        </p:nvSpPr>
        <p:spPr>
          <a:xfrm>
            <a:off x="228600" y="1219200"/>
            <a:ext cx="8686800" cy="5638800"/>
          </a:xfrm>
        </p:spPr>
        <p:txBody>
          <a:bodyPr/>
          <a:lstStyle/>
          <a:p>
            <a:r>
              <a:rPr lang="bg-BG" dirty="0" smtClean="0"/>
              <a:t>Кое от изброените не е система за управление на бази от данни (СУБД)?</a:t>
            </a:r>
          </a:p>
          <a:p>
            <a:pPr marL="871538" lvl="1" indent="-514350">
              <a:lnSpc>
                <a:spcPct val="95000"/>
              </a:lnSpc>
              <a:buFont typeface="+mj-lt"/>
              <a:buAutoNum type="alphaLcParenR"/>
            </a:pPr>
            <a:r>
              <a:rPr lang="en-US" sz="3200" dirty="0" smtClean="0"/>
              <a:t>Oracle</a:t>
            </a:r>
          </a:p>
          <a:p>
            <a:pPr marL="871538" lvl="1" indent="-514350">
              <a:lnSpc>
                <a:spcPct val="95000"/>
              </a:lnSpc>
              <a:buFont typeface="+mj-lt"/>
              <a:buAutoNum type="alphaLcParenR"/>
            </a:pPr>
            <a:r>
              <a:rPr lang="en-US" sz="3200" dirty="0" smtClean="0"/>
              <a:t>MySQL</a:t>
            </a:r>
          </a:p>
          <a:p>
            <a:pPr marL="871538" lvl="1" indent="-514350">
              <a:lnSpc>
                <a:spcPct val="95000"/>
              </a:lnSpc>
              <a:buFont typeface="+mj-lt"/>
              <a:buAutoNum type="alphaLcParenR"/>
            </a:pPr>
            <a:r>
              <a:rPr lang="en-US" sz="3200" dirty="0" err="1" smtClean="0"/>
              <a:t>dBASE</a:t>
            </a:r>
            <a:endParaRPr lang="en-US" sz="3200" dirty="0" smtClean="0"/>
          </a:p>
          <a:p>
            <a:pPr marL="871538" lvl="1" indent="-514350">
              <a:lnSpc>
                <a:spcPct val="95000"/>
              </a:lnSpc>
              <a:buFont typeface="+mj-lt"/>
              <a:buAutoNum type="alphaLcParenR"/>
            </a:pPr>
            <a:r>
              <a:rPr lang="en-US" sz="3200" dirty="0" smtClean="0"/>
              <a:t>FoxPro</a:t>
            </a:r>
          </a:p>
          <a:p>
            <a:pPr marL="871538" lvl="1" indent="-514350">
              <a:lnSpc>
                <a:spcPct val="95000"/>
              </a:lnSpc>
              <a:buFont typeface="+mj-lt"/>
              <a:buAutoNum type="alphaLcParenR"/>
            </a:pPr>
            <a:r>
              <a:rPr lang="en-US" sz="3200" dirty="0" smtClean="0"/>
              <a:t>FileMaker Pro</a:t>
            </a:r>
          </a:p>
          <a:p>
            <a:pPr marL="871538" lvl="1" indent="-514350">
              <a:lnSpc>
                <a:spcPct val="95000"/>
              </a:lnSpc>
              <a:buFont typeface="+mj-lt"/>
              <a:buAutoNum type="alphaLcParenR"/>
            </a:pPr>
            <a:r>
              <a:rPr lang="bg-BG" sz="3200" dirty="0" smtClean="0"/>
              <a:t>Всяка от изброените е СУБД</a:t>
            </a:r>
            <a:endParaRPr lang="en-US" sz="3200" dirty="0" smtClean="0"/>
          </a:p>
          <a:p>
            <a:pPr marL="871538" lvl="1" indent="-514350">
              <a:lnSpc>
                <a:spcPct val="95000"/>
              </a:lnSpc>
              <a:buFont typeface="+mj-lt"/>
              <a:buAutoNum type="alphaLcParenR"/>
            </a:pP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30</a:t>
            </a:fld>
            <a:endParaRPr lang="en-US" dirty="0"/>
          </a:p>
        </p:txBody>
      </p:sp>
      <p:sp>
        <p:nvSpPr>
          <p:cNvPr id="7" name="Oval 6"/>
          <p:cNvSpPr/>
          <p:nvPr/>
        </p:nvSpPr>
        <p:spPr>
          <a:xfrm>
            <a:off x="502763" y="5486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94966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r>
              <a:rPr lang="en-US" dirty="0" smtClean="0"/>
              <a:t> 10</a:t>
            </a:r>
            <a:endParaRPr lang="en-US" dirty="0"/>
          </a:p>
        </p:txBody>
      </p:sp>
      <p:sp>
        <p:nvSpPr>
          <p:cNvPr id="3" name="Content Placeholder 2"/>
          <p:cNvSpPr>
            <a:spLocks noGrp="1"/>
          </p:cNvSpPr>
          <p:nvPr>
            <p:ph idx="1"/>
          </p:nvPr>
        </p:nvSpPr>
        <p:spPr>
          <a:xfrm>
            <a:off x="228600" y="990600"/>
            <a:ext cx="8686800" cy="5638800"/>
          </a:xfrm>
        </p:spPr>
        <p:txBody>
          <a:bodyPr/>
          <a:lstStyle/>
          <a:p>
            <a:r>
              <a:rPr lang="en-US" sz="2400" dirty="0" smtClean="0"/>
              <a:t>Oracle – </a:t>
            </a:r>
            <a:r>
              <a:rPr lang="bg-BG" sz="2400" dirty="0" smtClean="0"/>
              <a:t>Обектно-релационна СУБД, разработена от </a:t>
            </a:r>
            <a:r>
              <a:rPr lang="en-US" sz="2400" dirty="0" smtClean="0"/>
              <a:t>Oracle</a:t>
            </a:r>
          </a:p>
          <a:p>
            <a:r>
              <a:rPr lang="en-US" sz="2400" dirty="0" smtClean="0"/>
              <a:t>MySQL – </a:t>
            </a:r>
            <a:r>
              <a:rPr lang="bg-BG" sz="2400" dirty="0" smtClean="0"/>
              <a:t>една от най-популярните релационни СУБД с отворен код, широко използвана при разработката на уеб приложения.</a:t>
            </a:r>
          </a:p>
          <a:p>
            <a:r>
              <a:rPr lang="en-US" sz="2400" dirty="0" err="1" smtClean="0"/>
              <a:t>dBASE</a:t>
            </a:r>
            <a:r>
              <a:rPr lang="en-US" sz="2400" dirty="0" smtClean="0"/>
              <a:t> – </a:t>
            </a:r>
            <a:r>
              <a:rPr lang="bg-BG" sz="2400" dirty="0" smtClean="0"/>
              <a:t>една от първите влезли в широка употреба СУБД. Навлиза през 1979г.</a:t>
            </a:r>
          </a:p>
          <a:p>
            <a:r>
              <a:rPr lang="en-US" sz="2400" dirty="0" smtClean="0"/>
              <a:t>FoxPro –</a:t>
            </a:r>
            <a:r>
              <a:rPr lang="bg-BG" sz="2400" dirty="0" smtClean="0"/>
              <a:t> едновременно</a:t>
            </a:r>
            <a:r>
              <a:rPr lang="en-US" sz="2400" dirty="0" smtClean="0"/>
              <a:t> </a:t>
            </a:r>
            <a:r>
              <a:rPr lang="bg-BG" sz="2400" dirty="0" smtClean="0"/>
              <a:t>процедурно-ориентиран език за програмиране и СУБД</a:t>
            </a:r>
            <a:r>
              <a:rPr lang="en-US" sz="2400" dirty="0" smtClean="0"/>
              <a:t>, </a:t>
            </a:r>
            <a:r>
              <a:rPr lang="bg-BG" sz="2400" dirty="0" smtClean="0"/>
              <a:t>поддържан от </a:t>
            </a:r>
            <a:r>
              <a:rPr lang="en-US" sz="2400" dirty="0" smtClean="0"/>
              <a:t>Microsoft, </a:t>
            </a:r>
            <a:r>
              <a:rPr lang="bg-BG" sz="2400" dirty="0" smtClean="0"/>
              <a:t>за </a:t>
            </a:r>
            <a:r>
              <a:rPr lang="en-US" sz="2400" dirty="0" smtClean="0"/>
              <a:t>MS-DOS, Windows, Macintosh </a:t>
            </a:r>
            <a:r>
              <a:rPr lang="bg-BG" sz="2400" dirty="0" smtClean="0"/>
              <a:t>и </a:t>
            </a:r>
            <a:r>
              <a:rPr lang="en-US" sz="2400" dirty="0" smtClean="0"/>
              <a:t>UNIX</a:t>
            </a:r>
            <a:r>
              <a:rPr lang="bg-BG" sz="2400" dirty="0" smtClean="0"/>
              <a:t>.</a:t>
            </a:r>
          </a:p>
          <a:p>
            <a:r>
              <a:rPr lang="en-US" sz="2400" dirty="0" smtClean="0"/>
              <a:t>FileMaker Pro - </a:t>
            </a:r>
            <a:r>
              <a:rPr lang="bg-BG" sz="2400" dirty="0" smtClean="0"/>
              <a:t> междуплатформена релационна СУБД, комбинирана с графичен потребителски интерфейс.</a:t>
            </a:r>
          </a:p>
          <a:p>
            <a:pPr marL="0" indent="0">
              <a:buNone/>
            </a:pPr>
            <a:r>
              <a:rPr lang="bg-BG" sz="2400" dirty="0" smtClean="0"/>
              <a:t>	Информация: </a:t>
            </a:r>
            <a:r>
              <a:rPr lang="en-US" sz="2400" dirty="0" smtClean="0">
                <a:hlinkClick r:id="rId2"/>
              </a:rPr>
              <a:t>http</a:t>
            </a:r>
            <a:r>
              <a:rPr lang="en-US" sz="2400" dirty="0">
                <a:hlinkClick r:id="rId2"/>
              </a:rPr>
              <a:t>://goo.gl/EjQUz2</a:t>
            </a:r>
            <a:endParaRPr lang="bg-BG" sz="24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31</a:t>
            </a:fld>
            <a:endParaRPr lang="en-US" dirty="0"/>
          </a:p>
        </p:txBody>
      </p:sp>
    </p:spTree>
    <p:extLst>
      <p:ext uri="{BB962C8B-B14F-4D97-AF65-F5344CB8AC3E}">
        <p14:creationId xmlns:p14="http://schemas.microsoft.com/office/powerpoint/2010/main" val="26008359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a:xfrm>
            <a:off x="609600" y="4419600"/>
            <a:ext cx="7924800" cy="685800"/>
          </a:xfrm>
        </p:spPr>
        <p:txBody>
          <a:bodyPr/>
          <a:lstStyle/>
          <a:p>
            <a:r>
              <a:rPr lang="bg-BG" dirty="0" smtClean="0"/>
              <a:t>Информационни системи</a:t>
            </a:r>
            <a:endParaRPr lang="en-US" dirty="0"/>
          </a:p>
        </p:txBody>
      </p:sp>
      <p:sp>
        <p:nvSpPr>
          <p:cNvPr id="11" name="Subtitle 2"/>
          <p:cNvSpPr>
            <a:spLocks noGrp="1"/>
          </p:cNvSpPr>
          <p:nvPr>
            <p:ph type="subTitle" idx="1"/>
          </p:nvPr>
        </p:nvSpPr>
        <p:spPr>
          <a:xfrm>
            <a:off x="609600" y="5526879"/>
            <a:ext cx="7924800" cy="569120"/>
          </a:xfrm>
        </p:spPr>
        <p:txBody>
          <a:bodyPr/>
          <a:lstStyle/>
          <a:p>
            <a:r>
              <a:rPr lang="en-US" dirty="0" smtClean="0"/>
              <a:t>ERP, CRM, BI</a:t>
            </a:r>
            <a:r>
              <a:rPr lang="bg-BG" dirty="0" smtClean="0"/>
              <a:t>, </a:t>
            </a:r>
            <a:r>
              <a:rPr lang="en-US" dirty="0" smtClean="0"/>
              <a:t>BPM, FMIS, CAD/CAM, CMS, </a:t>
            </a:r>
            <a:r>
              <a:rPr lang="bg-BG" dirty="0" smtClean="0"/>
              <a:t>софтуерни архитектури</a:t>
            </a:r>
            <a:endParaRPr lang="en-US" dirty="0"/>
          </a:p>
        </p:txBody>
      </p:sp>
      <p:pic>
        <p:nvPicPr>
          <p:cNvPr id="12" name="Picture 2" descr="http://www.tepco.co.jp/en/corpinfo/consultant/images/c31-0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7562" y="959938"/>
            <a:ext cx="5205238" cy="2918824"/>
          </a:xfrm>
          <a:prstGeom prst="roundRect">
            <a:avLst>
              <a:gd name="adj" fmla="val 4093"/>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35019779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r>
              <a:rPr lang="en-US" dirty="0" smtClean="0"/>
              <a:t> 11</a:t>
            </a:r>
            <a:endParaRPr lang="en-CA" dirty="0"/>
          </a:p>
        </p:txBody>
      </p:sp>
      <p:sp>
        <p:nvSpPr>
          <p:cNvPr id="3" name="Content Placeholder 2"/>
          <p:cNvSpPr>
            <a:spLocks noGrp="1"/>
          </p:cNvSpPr>
          <p:nvPr>
            <p:ph idx="1"/>
          </p:nvPr>
        </p:nvSpPr>
        <p:spPr>
          <a:xfrm>
            <a:off x="228600" y="1447800"/>
            <a:ext cx="8686800" cy="5791200"/>
          </a:xfrm>
        </p:spPr>
        <p:txBody>
          <a:bodyPr/>
          <a:lstStyle/>
          <a:p>
            <a:pPr>
              <a:lnSpc>
                <a:spcPct val="95000"/>
              </a:lnSpc>
            </a:pPr>
            <a:r>
              <a:rPr lang="bg-BG" sz="2400" dirty="0" smtClean="0"/>
              <a:t>Коя от следните системи е система за управление на съдържанието (</a:t>
            </a:r>
            <a:r>
              <a:rPr lang="en-US" sz="2400" dirty="0" smtClean="0"/>
              <a:t>CMS)</a:t>
            </a:r>
            <a:r>
              <a:rPr lang="bg-BG" sz="2400" dirty="0" smtClean="0"/>
              <a:t>?</a:t>
            </a:r>
          </a:p>
          <a:p>
            <a:pPr marL="871538" lvl="1" indent="-514350">
              <a:lnSpc>
                <a:spcPct val="95000"/>
              </a:lnSpc>
              <a:buFont typeface="+mj-lt"/>
              <a:buAutoNum type="alphaLcParenR"/>
            </a:pPr>
            <a:r>
              <a:rPr lang="en-US" sz="2400" dirty="0" err="1" smtClean="0"/>
              <a:t>Telerik</a:t>
            </a:r>
            <a:r>
              <a:rPr lang="en-US" sz="2400" dirty="0" smtClean="0"/>
              <a:t> </a:t>
            </a:r>
            <a:r>
              <a:rPr lang="en-US" sz="2400" dirty="0" err="1" smtClean="0"/>
              <a:t>Sitefinity</a:t>
            </a:r>
            <a:endParaRPr lang="en-US" sz="2400" dirty="0" smtClean="0"/>
          </a:p>
          <a:p>
            <a:pPr marL="871538" lvl="1" indent="-514350">
              <a:lnSpc>
                <a:spcPct val="95000"/>
              </a:lnSpc>
              <a:buFont typeface="+mj-lt"/>
              <a:buAutoNum type="alphaLcParenR"/>
            </a:pPr>
            <a:r>
              <a:rPr lang="en-US" sz="2400" dirty="0" err="1" smtClean="0"/>
              <a:t>WordPress</a:t>
            </a:r>
            <a:endParaRPr lang="en-US" sz="2400" dirty="0" smtClean="0"/>
          </a:p>
          <a:p>
            <a:pPr marL="871538" lvl="1" indent="-514350">
              <a:lnSpc>
                <a:spcPct val="95000"/>
              </a:lnSpc>
              <a:buFont typeface="+mj-lt"/>
              <a:buAutoNum type="alphaLcParenR"/>
            </a:pPr>
            <a:r>
              <a:rPr lang="en-US" sz="2400" dirty="0" err="1" smtClean="0"/>
              <a:t>Joomla</a:t>
            </a:r>
            <a:endParaRPr lang="en-US" sz="2400" dirty="0" smtClean="0"/>
          </a:p>
          <a:p>
            <a:pPr marL="871538" lvl="1" indent="-514350">
              <a:lnSpc>
                <a:spcPct val="95000"/>
              </a:lnSpc>
              <a:buFont typeface="+mj-lt"/>
              <a:buAutoNum type="alphaLcParenR"/>
            </a:pPr>
            <a:r>
              <a:rPr lang="bg-BG" sz="2400" dirty="0" smtClean="0"/>
              <a:t>Всички посочени</a:t>
            </a:r>
            <a:endParaRPr lang="en-US" sz="2400" dirty="0" smtClean="0"/>
          </a:p>
          <a:p>
            <a:pPr marL="871538" lvl="1" indent="-514350">
              <a:lnSpc>
                <a:spcPct val="95000"/>
              </a:lnSpc>
              <a:buFont typeface="+mj-lt"/>
              <a:buAutoNum type="alphaLcParenR"/>
            </a:pPr>
            <a:r>
              <a:rPr lang="bg-BG" sz="2400" dirty="0" smtClean="0"/>
              <a:t>Нито една от посочените</a:t>
            </a:r>
            <a:endParaRPr lang="bg-BG" dirty="0" smtClean="0"/>
          </a:p>
          <a:p>
            <a:pPr>
              <a:lnSpc>
                <a:spcPct val="95000"/>
              </a:lnSpc>
            </a:pPr>
            <a:endParaRPr lang="bg-BG" dirty="0" smtClean="0"/>
          </a:p>
          <a:p>
            <a:pPr>
              <a:lnSpc>
                <a:spcPct val="95000"/>
              </a:lnSpc>
            </a:pP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33</a:t>
            </a:fld>
            <a:endParaRPr lang="en-US" dirty="0"/>
          </a:p>
        </p:txBody>
      </p:sp>
      <p:sp>
        <p:nvSpPr>
          <p:cNvPr id="5" name="Oval 4"/>
          <p:cNvSpPr/>
          <p:nvPr/>
        </p:nvSpPr>
        <p:spPr>
          <a:xfrm>
            <a:off x="457200" y="3733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6" name="Picture 5" descr="CMS.jpg"/>
          <p:cNvPicPr>
            <a:picLocks noChangeAspect="1"/>
          </p:cNvPicPr>
          <p:nvPr/>
        </p:nvPicPr>
        <p:blipFill>
          <a:blip r:embed="rId2" cstate="print"/>
          <a:stretch>
            <a:fillRect/>
          </a:stretch>
        </p:blipFill>
        <p:spPr>
          <a:xfrm>
            <a:off x="5257800" y="2286000"/>
            <a:ext cx="2932669" cy="2712720"/>
          </a:xfrm>
          <a:prstGeom prst="rect">
            <a:avLst/>
          </a:prstGeom>
          <a:solidFill>
            <a:schemeClr val="bg2">
              <a:lumMod val="60000"/>
              <a:lumOff val="40000"/>
            </a:schemeClr>
          </a:solidFill>
          <a:effectLst>
            <a:glow rad="1117600">
              <a:schemeClr val="accent1">
                <a:alpha val="0"/>
              </a:schemeClr>
            </a:glow>
            <a:innerShdw blurRad="63500" dist="50800" dir="2700000">
              <a:prstClr val="black">
                <a:alpha val="50000"/>
              </a:prstClr>
            </a:innerShdw>
            <a:softEdge rad="1270000"/>
          </a:effectLst>
          <a:scene3d>
            <a:camera prst="orthographicFront"/>
            <a:lightRig rig="twoPt" dir="t"/>
          </a:scene3d>
          <a:sp3d extrusionH="76200" prstMaterial="metal">
            <a:bevelT w="254000" h="254000"/>
            <a:extrusionClr>
              <a:schemeClr val="bg2">
                <a:lumMod val="75000"/>
              </a:schemeClr>
            </a:extrusionClr>
          </a:sp3d>
        </p:spPr>
      </p:pic>
    </p:spTree>
    <p:extLst>
      <p:ext uri="{BB962C8B-B14F-4D97-AF65-F5344CB8AC3E}">
        <p14:creationId xmlns:p14="http://schemas.microsoft.com/office/powerpoint/2010/main" val="206202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smtClean="0"/>
              <a:t>Отговор</a:t>
            </a:r>
            <a:r>
              <a:rPr lang="en-US" sz="3600" dirty="0" smtClean="0"/>
              <a:t> 11</a:t>
            </a:r>
            <a:endParaRPr lang="en-US" sz="3600" dirty="0"/>
          </a:p>
        </p:txBody>
      </p:sp>
      <p:sp>
        <p:nvSpPr>
          <p:cNvPr id="3" name="Content Placeholder 2"/>
          <p:cNvSpPr>
            <a:spLocks noGrp="1"/>
          </p:cNvSpPr>
          <p:nvPr>
            <p:ph idx="1"/>
          </p:nvPr>
        </p:nvSpPr>
        <p:spPr>
          <a:xfrm>
            <a:off x="228600" y="1219200"/>
            <a:ext cx="8686800" cy="5638800"/>
          </a:xfrm>
        </p:spPr>
        <p:txBody>
          <a:bodyPr/>
          <a:lstStyle/>
          <a:p>
            <a:pPr>
              <a:lnSpc>
                <a:spcPct val="100000"/>
              </a:lnSpc>
            </a:pPr>
            <a:r>
              <a:rPr lang="bg-BG" sz="2400" dirty="0" smtClean="0"/>
              <a:t>Система за управление на съдържанието </a:t>
            </a:r>
            <a:r>
              <a:rPr lang="en-US" sz="2400" dirty="0" smtClean="0"/>
              <a:t>(CMS)</a:t>
            </a:r>
            <a:r>
              <a:rPr lang="bg-BG" sz="2400" dirty="0" smtClean="0"/>
              <a:t> е компютърна програма, която позволява публикуване, редакция и модифициране на съдържание, както и поддръжка от централен интерфейс. </a:t>
            </a:r>
          </a:p>
          <a:p>
            <a:pPr>
              <a:lnSpc>
                <a:spcPct val="100000"/>
              </a:lnSpc>
            </a:pPr>
            <a:r>
              <a:rPr lang="bg-BG" sz="2400" dirty="0" smtClean="0"/>
              <a:t>Такива системи за управление на съдържанието предлагат процедури за управление на работния поток в екипна среда. </a:t>
            </a:r>
          </a:p>
          <a:p>
            <a:pPr>
              <a:lnSpc>
                <a:spcPct val="100000"/>
              </a:lnSpc>
            </a:pPr>
            <a:r>
              <a:rPr lang="bg-BG" sz="2400" dirty="0" smtClean="0"/>
              <a:t>Тези процедури могат да бъдат  изпълнени на ръка или автоматично. </a:t>
            </a:r>
          </a:p>
          <a:p>
            <a:pPr>
              <a:lnSpc>
                <a:spcPct val="100000"/>
              </a:lnSpc>
            </a:pPr>
            <a:r>
              <a:rPr lang="bg-BG" sz="2400" dirty="0" smtClean="0"/>
              <a:t>Системи за управление на съдържанието се използват от </a:t>
            </a:r>
            <a:r>
              <a:rPr lang="en-US" sz="2400" dirty="0" smtClean="0"/>
              <a:t> </a:t>
            </a:r>
            <a:r>
              <a:rPr lang="bg-BG" sz="2400" dirty="0" smtClean="0"/>
              <a:t>края на 90-те години. </a:t>
            </a:r>
          </a:p>
          <a:p>
            <a:pPr lvl="1">
              <a:lnSpc>
                <a:spcPct val="100000"/>
              </a:lnSpc>
            </a:pPr>
            <a:r>
              <a:rPr lang="en-CA" sz="2400" dirty="0" err="1" smtClean="0">
                <a:solidFill>
                  <a:schemeClr val="tx1">
                    <a:lumMod val="50000"/>
                  </a:schemeClr>
                </a:solidFill>
                <a:hlinkClick r:id="rId2"/>
              </a:rPr>
              <a:t>http://goo.gl/NziEs4</a:t>
            </a:r>
            <a:endParaRPr lang="bg-BG" sz="2400" dirty="0">
              <a:solidFill>
                <a:schemeClr val="tx1">
                  <a:lumMod val="5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34</a:t>
            </a:fld>
            <a:endParaRPr lang="en-US" dirty="0"/>
          </a:p>
        </p:txBody>
      </p:sp>
      <p:pic>
        <p:nvPicPr>
          <p:cNvPr id="5" name="Picture 3" descr="C:\Users\denis\Desktop\Sitefinity_logo_405x15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5487701"/>
            <a:ext cx="2681288" cy="1046033"/>
          </a:xfrm>
          <a:prstGeom prst="rect">
            <a:avLst/>
          </a:prstGeom>
          <a:noFill/>
          <a:effectLst>
            <a:glow rad="558800">
              <a:schemeClr val="bg1">
                <a:alpha val="40000"/>
              </a:schemeClr>
            </a:glow>
            <a:softEdge rad="292100"/>
          </a:effectLst>
          <a:scene3d>
            <a:camera prst="perspectiveHeroicExtremeLeftFacing"/>
            <a:lightRig rig="threePt" dir="t"/>
          </a:scene3d>
          <a:extLst>
            <a:ext uri="{909E8E84-426E-40DD-AFC4-6F175D3DCCD1}">
              <a14:hiddenFill xmlns:a14="http://schemas.microsoft.com/office/drawing/2010/main">
                <a:solidFill>
                  <a:srgbClr val="FFFFFF"/>
                </a:solidFill>
              </a14:hiddenFill>
            </a:ext>
          </a:extLst>
        </p:spPr>
      </p:pic>
      <p:pic>
        <p:nvPicPr>
          <p:cNvPr id="6" name="Picture 2" descr="C:\Users\denis\Desktop\wordpress-joomla-drupal.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481246">
            <a:off x="4298001" y="5497735"/>
            <a:ext cx="1035999" cy="1035999"/>
          </a:xfrm>
          <a:prstGeom prst="rect">
            <a:avLst/>
          </a:prstGeom>
          <a:noFill/>
          <a:effectLst>
            <a:glow rad="584200">
              <a:schemeClr val="bg1">
                <a:alpha val="40000"/>
              </a:schemeClr>
            </a:glow>
            <a:softEdge rad="1524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54601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ctrTitle"/>
          </p:nvPr>
        </p:nvSpPr>
        <p:spPr>
          <a:xfrm>
            <a:off x="609600" y="3464720"/>
            <a:ext cx="7924800" cy="1295400"/>
          </a:xfrm>
        </p:spPr>
        <p:txBody>
          <a:bodyPr/>
          <a:lstStyle/>
          <a:p>
            <a:r>
              <a:rPr lang="bg-BG" dirty="0" smtClean="0"/>
              <a:t>Сигурност и защита на информацията</a:t>
            </a:r>
            <a:endParaRPr lang="en-US" dirty="0"/>
          </a:p>
        </p:txBody>
      </p:sp>
      <p:sp>
        <p:nvSpPr>
          <p:cNvPr id="14" name="Subtitle 2"/>
          <p:cNvSpPr>
            <a:spLocks noGrp="1"/>
          </p:cNvSpPr>
          <p:nvPr>
            <p:ph type="subTitle" idx="1"/>
          </p:nvPr>
        </p:nvSpPr>
        <p:spPr>
          <a:xfrm>
            <a:off x="609600" y="4912520"/>
            <a:ext cx="7924800" cy="1564480"/>
          </a:xfrm>
        </p:spPr>
        <p:txBody>
          <a:bodyPr/>
          <a:lstStyle/>
          <a:p>
            <a:r>
              <a:rPr lang="bg-BG" dirty="0" smtClean="0"/>
              <a:t>Симетрични и асиметрични кодиращи алгоритми, криптографско хеширане, електронен подпис, цифрови сертификати</a:t>
            </a:r>
            <a:endParaRPr lang="en-US" dirty="0"/>
          </a:p>
        </p:txBody>
      </p:sp>
      <p:pic>
        <p:nvPicPr>
          <p:cNvPr id="22" name="Picture 2" descr="http://www.cat.aum.edu/uploadedfile/cysec.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1448111">
            <a:off x="3347249" y="567795"/>
            <a:ext cx="5060654" cy="2389316"/>
          </a:xfrm>
          <a:prstGeom prst="roundRect">
            <a:avLst>
              <a:gd name="adj" fmla="val 6208"/>
            </a:avLst>
          </a:prstGeom>
          <a:noFill/>
          <a:extLst>
            <a:ext uri="{909E8E84-426E-40DD-AFC4-6F175D3DCCD1}">
              <a14:hiddenFill xmlns:a14="http://schemas.microsoft.com/office/drawing/2010/main">
                <a:solidFill>
                  <a:srgbClr val="FFFFFF"/>
                </a:solidFill>
              </a14:hiddenFill>
            </a:ext>
          </a:extLst>
        </p:spPr>
      </p:pic>
      <p:pic>
        <p:nvPicPr>
          <p:cNvPr id="23" name="Picture 4" descr="http://www.onixnet.com/IBM_ISS/images/lock.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42808">
            <a:off x="670559" y="1135718"/>
            <a:ext cx="2330967" cy="1809927"/>
          </a:xfrm>
          <a:prstGeom prst="roundRect">
            <a:avLst>
              <a:gd name="adj" fmla="val 8259"/>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96514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smtClean="0"/>
              <a:t>Въпрос</a:t>
            </a:r>
            <a:r>
              <a:rPr lang="en-US" sz="3600" dirty="0" smtClean="0"/>
              <a:t> 12</a:t>
            </a:r>
            <a:endParaRPr lang="en-US" sz="3600" dirty="0"/>
          </a:p>
        </p:txBody>
      </p:sp>
      <p:sp>
        <p:nvSpPr>
          <p:cNvPr id="3" name="Content Placeholder 2"/>
          <p:cNvSpPr>
            <a:spLocks noGrp="1"/>
          </p:cNvSpPr>
          <p:nvPr>
            <p:ph idx="1"/>
          </p:nvPr>
        </p:nvSpPr>
        <p:spPr>
          <a:xfrm>
            <a:off x="228600" y="1219200"/>
            <a:ext cx="8686800" cy="5638800"/>
          </a:xfrm>
        </p:spPr>
        <p:txBody>
          <a:bodyPr/>
          <a:lstStyle/>
          <a:p>
            <a:r>
              <a:rPr lang="bg-BG" sz="2800" dirty="0" smtClean="0"/>
              <a:t>Кое от следните твърдения НЕ е вярно за хардуерно-базирани решения за сигурност? </a:t>
            </a:r>
          </a:p>
          <a:p>
            <a:pPr marL="871538" lvl="1" indent="-514350">
              <a:buFont typeface="+mj-lt"/>
              <a:buAutoNum type="alphaLcParenR"/>
            </a:pPr>
            <a:r>
              <a:rPr lang="en-US" sz="2400" dirty="0" smtClean="0"/>
              <a:t>M</a:t>
            </a:r>
            <a:r>
              <a:rPr lang="bg-BG" sz="2400" dirty="0" err="1" smtClean="0"/>
              <a:t>огат</a:t>
            </a:r>
            <a:r>
              <a:rPr lang="bg-BG" sz="2400" dirty="0" smtClean="0"/>
              <a:t> да предотвратят четене и писане на данни. </a:t>
            </a:r>
            <a:endParaRPr lang="en-US" sz="2400" dirty="0" smtClean="0"/>
          </a:p>
          <a:p>
            <a:pPr marL="871538" lvl="1" indent="-514350">
              <a:buFont typeface="+mj-lt"/>
              <a:buAutoNum type="alphaLcParenR"/>
            </a:pPr>
            <a:r>
              <a:rPr lang="bg-BG" sz="2400" dirty="0" smtClean="0"/>
              <a:t>Достъп се позволява  само ако хардуерния жетон е свързан и се въведе правилен  ПИН. </a:t>
            </a:r>
          </a:p>
          <a:p>
            <a:pPr marL="871538" lvl="1" indent="-514350">
              <a:buFont typeface="+mj-lt"/>
              <a:buAutoNum type="alphaLcParenR"/>
            </a:pPr>
            <a:r>
              <a:rPr lang="bg-BG" sz="2400" dirty="0" smtClean="0"/>
              <a:t>Хардуерът предпазва от злонамерена употреба  на системата за изображение на операционната система и злоупотреба с привилегиите върху файловата система. </a:t>
            </a:r>
            <a:endParaRPr lang="en-CA" sz="2400" dirty="0" smtClean="0"/>
          </a:p>
          <a:p>
            <a:pPr marL="871538" lvl="1" indent="-514350">
              <a:buFont typeface="+mj-lt"/>
              <a:buAutoNum type="alphaLcParenR"/>
            </a:pPr>
            <a:r>
              <a:rPr lang="bg-BG" sz="2400" dirty="0" smtClean="0"/>
              <a:t>Хардуерно-базирания контрол за достъп е  по-сигурен от защитата, предоставена от операционни системи;</a:t>
            </a:r>
            <a:r>
              <a:rPr lang="en-CA" sz="2400" dirty="0" smtClean="0"/>
              <a:t> </a:t>
            </a:r>
          </a:p>
          <a:p>
            <a:pPr marL="871538" lvl="1" indent="-514350">
              <a:buFont typeface="+mj-lt"/>
              <a:buAutoNum type="alphaLcParenR"/>
            </a:pPr>
            <a:r>
              <a:rPr lang="bg-BG" sz="2400" dirty="0" smtClean="0"/>
              <a:t>Всички горепосочени твърдения са верни</a:t>
            </a:r>
            <a:r>
              <a:rPr lang="en-US" sz="2400" dirty="0" smtClean="0"/>
              <a:t>.</a:t>
            </a:r>
            <a:endParaRPr lang="en-CA" sz="2400" dirty="0" smtClean="0"/>
          </a:p>
          <a:p>
            <a:pPr marL="871538" lvl="1" indent="-514350">
              <a:buFont typeface="+mj-lt"/>
              <a:buAutoNum type="alphaLcParenR"/>
            </a:pPr>
            <a:endParaRPr lang="en-US" noProof="1" smtClean="0"/>
          </a:p>
          <a:p>
            <a:pPr marL="871538" lvl="1" indent="-514350">
              <a:buFont typeface="+mj-lt"/>
              <a:buAutoNum type="alphaLcParenR"/>
            </a:pPr>
            <a:endParaRPr lang="en-US" noProof="1" smtClean="0">
              <a:solidFill>
                <a:schemeClr val="accent5">
                  <a:lumMod val="20000"/>
                  <a:lumOff val="80000"/>
                </a:schemeClr>
              </a:solidFill>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36</a:t>
            </a:fld>
            <a:endParaRPr lang="en-US" dirty="0"/>
          </a:p>
        </p:txBody>
      </p:sp>
      <p:sp>
        <p:nvSpPr>
          <p:cNvPr id="5" name="Oval 4"/>
          <p:cNvSpPr/>
          <p:nvPr/>
        </p:nvSpPr>
        <p:spPr>
          <a:xfrm>
            <a:off x="475488" y="5867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0540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smtClean="0"/>
              <a:t>Отговор</a:t>
            </a:r>
            <a:r>
              <a:rPr lang="en-US" sz="3600" dirty="0" smtClean="0"/>
              <a:t> 12</a:t>
            </a:r>
            <a:endParaRPr lang="en-US" sz="3600" dirty="0"/>
          </a:p>
        </p:txBody>
      </p:sp>
      <p:sp>
        <p:nvSpPr>
          <p:cNvPr id="3" name="Content Placeholder 2"/>
          <p:cNvSpPr>
            <a:spLocks noGrp="1"/>
          </p:cNvSpPr>
          <p:nvPr>
            <p:ph idx="1"/>
          </p:nvPr>
        </p:nvSpPr>
        <p:spPr>
          <a:xfrm>
            <a:off x="228600" y="1295400"/>
            <a:ext cx="8686800" cy="5791200"/>
          </a:xfrm>
        </p:spPr>
        <p:txBody>
          <a:bodyPr/>
          <a:lstStyle/>
          <a:p>
            <a:pPr>
              <a:spcBef>
                <a:spcPts val="300"/>
              </a:spcBef>
              <a:spcAft>
                <a:spcPts val="300"/>
              </a:spcAft>
            </a:pPr>
            <a:r>
              <a:rPr lang="bg-BG" sz="2400" dirty="0" smtClean="0"/>
              <a:t>Хардуерната защита е алтернатива на защитата, осъществявана само чрез софтуер. Жетоните, използващи</a:t>
            </a:r>
            <a:r>
              <a:rPr lang="en-US" sz="2400" dirty="0" smtClean="0"/>
              <a:t> PKCS#11 </a:t>
            </a:r>
            <a:r>
              <a:rPr lang="bg-BG" sz="2400" dirty="0" smtClean="0"/>
              <a:t>могат да бъдат по-сигурни поради това, че изискват физически достъп, за да може да бъде разбита защитата</a:t>
            </a:r>
            <a:r>
              <a:rPr lang="en-US" sz="2400" dirty="0" smtClean="0"/>
              <a:t>. </a:t>
            </a:r>
            <a:r>
              <a:rPr lang="bg-BG" sz="2400" dirty="0" smtClean="0"/>
              <a:t>Достъп се предоставя само когато жетонът е свързан и се въведе валиден ПИН. </a:t>
            </a:r>
            <a:endParaRPr lang="en-US" sz="2400" dirty="0" smtClean="0"/>
          </a:p>
          <a:p>
            <a:pPr>
              <a:spcBef>
                <a:spcPts val="300"/>
              </a:spcBef>
              <a:spcAft>
                <a:spcPts val="300"/>
              </a:spcAft>
              <a:buNone/>
            </a:pPr>
            <a:endParaRPr lang="bg-BG" sz="2400" dirty="0" smtClean="0"/>
          </a:p>
          <a:p>
            <a:pPr>
              <a:spcBef>
                <a:spcPts val="300"/>
              </a:spcBef>
              <a:spcAft>
                <a:spcPts val="300"/>
              </a:spcAft>
            </a:pPr>
            <a:r>
              <a:rPr lang="bg-BG" sz="2400" dirty="0" smtClean="0"/>
              <a:t>Информация</a:t>
            </a:r>
          </a:p>
          <a:p>
            <a:pPr lvl="1">
              <a:spcBef>
                <a:spcPts val="300"/>
              </a:spcBef>
              <a:spcAft>
                <a:spcPts val="300"/>
              </a:spcAft>
            </a:pPr>
            <a:r>
              <a:rPr lang="en-CA" sz="2400" dirty="0" err="1" smtClean="0">
                <a:solidFill>
                  <a:schemeClr val="tx1">
                    <a:lumMod val="50000"/>
                  </a:schemeClr>
                </a:solidFill>
                <a:hlinkClick r:id="rId2"/>
              </a:rPr>
              <a:t>http://goo.gl/sNzWh9</a:t>
            </a:r>
            <a:endParaRPr lang="bg-BG" sz="2400" dirty="0" smtClean="0">
              <a:solidFill>
                <a:schemeClr val="tx1">
                  <a:lumMod val="5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37</a:t>
            </a:fld>
            <a:endParaRPr lang="en-US" dirty="0"/>
          </a:p>
        </p:txBody>
      </p:sp>
      <p:pic>
        <p:nvPicPr>
          <p:cNvPr id="5" name="Picture 4" descr="q12.jpg"/>
          <p:cNvPicPr>
            <a:picLocks noChangeAspect="1"/>
          </p:cNvPicPr>
          <p:nvPr/>
        </p:nvPicPr>
        <p:blipFill>
          <a:blip r:embed="rId3" cstate="print"/>
          <a:stretch>
            <a:fillRect/>
          </a:stretch>
        </p:blipFill>
        <p:spPr>
          <a:xfrm>
            <a:off x="4953000" y="3943349"/>
            <a:ext cx="3162300" cy="2371725"/>
          </a:xfrm>
          <a:prstGeom prst="rect">
            <a:avLst/>
          </a:prstGeom>
          <a:effectLst>
            <a:glow rad="508000">
              <a:schemeClr val="bg1">
                <a:lumMod val="50000"/>
                <a:lumOff val="50000"/>
                <a:alpha val="40000"/>
              </a:schemeClr>
            </a:glow>
            <a:softEdge rad="139700"/>
          </a:effectLst>
        </p:spPr>
      </p:pic>
    </p:spTree>
    <p:extLst>
      <p:ext uri="{BB962C8B-B14F-4D97-AF65-F5344CB8AC3E}">
        <p14:creationId xmlns:p14="http://schemas.microsoft.com/office/powerpoint/2010/main" val="103225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609600" y="4114800"/>
            <a:ext cx="7924800" cy="685800"/>
          </a:xfrm>
        </p:spPr>
        <p:txBody>
          <a:bodyPr/>
          <a:lstStyle/>
          <a:p>
            <a:r>
              <a:rPr lang="bg-BG" dirty="0" smtClean="0"/>
              <a:t>Презентационни системи</a:t>
            </a:r>
            <a:endParaRPr lang="en-US" dirty="0"/>
          </a:p>
        </p:txBody>
      </p:sp>
      <p:sp>
        <p:nvSpPr>
          <p:cNvPr id="8" name="Subtitle 2"/>
          <p:cNvSpPr>
            <a:spLocks noGrp="1"/>
          </p:cNvSpPr>
          <p:nvPr>
            <p:ph type="subTitle" idx="1"/>
          </p:nvPr>
        </p:nvSpPr>
        <p:spPr>
          <a:xfrm>
            <a:off x="609600" y="4988720"/>
            <a:ext cx="7924800" cy="1412080"/>
          </a:xfrm>
        </p:spPr>
        <p:txBody>
          <a:bodyPr/>
          <a:lstStyle/>
          <a:p>
            <a:r>
              <a:rPr lang="bg-BG" dirty="0" smtClean="0"/>
              <a:t>Софтуер за презентации, изготвяне на презентации, слайдове, ефекти, бележки, цветове, изображения, звук, видео</a:t>
            </a:r>
            <a:endParaRPr lang="en-US" dirty="0"/>
          </a:p>
        </p:txBody>
      </p:sp>
      <p:pic>
        <p:nvPicPr>
          <p:cNvPr id="9" name="Picture 2" descr="http://obamapacman.com/wp-content/uploads/2010/01/58.-Keynote-powerpoint-compatible-presentation-software-on-Apple-iPad-tablet-Apple-Senior-VP-Philip-W.-Schiller.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139245" y="1008344"/>
            <a:ext cx="4871156" cy="2726902"/>
          </a:xfrm>
          <a:prstGeom prst="roundRect">
            <a:avLst>
              <a:gd name="adj" fmla="val 5854"/>
            </a:avLst>
          </a:prstGeom>
          <a:noFill/>
          <a:ln>
            <a:solidFill>
              <a:schemeClr val="bg1">
                <a:lumMod val="65000"/>
                <a:lumOff val="35000"/>
              </a:schemeClr>
            </a:solidFill>
          </a:ln>
          <a:extLst>
            <a:ext uri="{909E8E84-426E-40DD-AFC4-6F175D3DCCD1}">
              <a14:hiddenFill xmlns:a14="http://schemas.microsoft.com/office/drawing/2010/main">
                <a:solidFill>
                  <a:srgbClr val="FFFFFF"/>
                </a:solidFill>
              </a14:hiddenFill>
            </a:ext>
          </a:extLst>
        </p:spPr>
      </p:pic>
      <p:pic>
        <p:nvPicPr>
          <p:cNvPr id="13" name="Picture 5"/>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01133" y="1600200"/>
            <a:ext cx="1958745" cy="1987550"/>
          </a:xfrm>
          <a:prstGeom prst="rect">
            <a:avLst/>
          </a:prstGeom>
          <a:noFill/>
          <a:ln>
            <a:noFill/>
          </a:ln>
          <a:effectLst>
            <a:glow rad="381000">
              <a:schemeClr val="accent2">
                <a:lumMod val="75000"/>
                <a:alpha val="25000"/>
              </a:schemeClr>
            </a:glow>
            <a:outerShdw dist="35921" dir="2700000" algn="ctr" rotWithShape="0">
              <a:schemeClr val="bg2"/>
            </a:outerShdw>
            <a:softEdge rad="381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8"/>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rot="21300921">
            <a:off x="6589560" y="804532"/>
            <a:ext cx="1945756" cy="1817559"/>
          </a:xfrm>
          <a:prstGeom prst="rect">
            <a:avLst/>
          </a:prstGeom>
          <a:noFill/>
          <a:ln>
            <a:noFill/>
          </a:ln>
          <a:effectLst>
            <a:glow rad="381000">
              <a:schemeClr val="accent2">
                <a:lumMod val="75000"/>
                <a:alpha val="25000"/>
              </a:schemeClr>
            </a:glow>
            <a:outerShdw dist="35921" dir="2700000" algn="ctr" rotWithShape="0">
              <a:schemeClr val="bg2"/>
            </a:outerShdw>
            <a:softEdge rad="38100"/>
          </a:effectLst>
          <a:scene3d>
            <a:camera prst="perspectiveHeroicExtremeLeftFacing"/>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1"/>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rot="21173643">
            <a:off x="6452802" y="2789444"/>
            <a:ext cx="1340685" cy="122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396219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smtClean="0"/>
              <a:t>Въпрос</a:t>
            </a:r>
            <a:r>
              <a:rPr lang="en-US" sz="3600" dirty="0" smtClean="0"/>
              <a:t> 13</a:t>
            </a:r>
            <a:endParaRPr lang="en-US" sz="3600" dirty="0"/>
          </a:p>
        </p:txBody>
      </p:sp>
      <p:sp>
        <p:nvSpPr>
          <p:cNvPr id="3" name="Content Placeholder 2"/>
          <p:cNvSpPr>
            <a:spLocks noGrp="1"/>
          </p:cNvSpPr>
          <p:nvPr>
            <p:ph idx="1"/>
          </p:nvPr>
        </p:nvSpPr>
        <p:spPr>
          <a:xfrm>
            <a:off x="228600" y="1371600"/>
            <a:ext cx="8686800" cy="5715000"/>
          </a:xfrm>
        </p:spPr>
        <p:txBody>
          <a:bodyPr/>
          <a:lstStyle/>
          <a:p>
            <a:pPr lvl="0"/>
            <a:r>
              <a:rPr lang="bg-BG" sz="2400" dirty="0" smtClean="0"/>
              <a:t>Кое от изброените се смята за добра практика при презентиране?</a:t>
            </a:r>
            <a:endParaRPr lang="en-US" sz="2400" dirty="0" smtClean="0"/>
          </a:p>
          <a:p>
            <a:pPr marL="871538" lvl="1" indent="-514350">
              <a:buFont typeface="+mj-lt"/>
              <a:buAutoNum type="alphaLcParenR"/>
            </a:pPr>
            <a:r>
              <a:rPr lang="bg-BG" sz="2400" dirty="0" smtClean="0">
                <a:effectLst/>
              </a:rPr>
              <a:t>Осъществяване на очен контакт с аудиторията</a:t>
            </a:r>
          </a:p>
          <a:p>
            <a:pPr marL="871538" lvl="1" indent="-514350">
              <a:buFont typeface="+mj-lt"/>
              <a:buAutoNum type="alphaLcParenR"/>
            </a:pPr>
            <a:r>
              <a:rPr lang="bg-BG" sz="2400" dirty="0" smtClean="0">
                <a:effectLst/>
              </a:rPr>
              <a:t>Слайдовете на презентацията да се състоят от заглавия, ключови думи и изображения</a:t>
            </a:r>
          </a:p>
          <a:p>
            <a:pPr marL="871538" lvl="1" indent="-514350">
              <a:buFont typeface="+mj-lt"/>
              <a:buAutoNum type="alphaLcParenR"/>
            </a:pPr>
            <a:r>
              <a:rPr lang="bg-BG" sz="2400" dirty="0" smtClean="0">
                <a:effectLst/>
              </a:rPr>
              <a:t>Повтаряне на глас на въпросите, зададени от аудиторията</a:t>
            </a:r>
          </a:p>
          <a:p>
            <a:pPr marL="871538" lvl="1" indent="-514350">
              <a:buFont typeface="+mj-lt"/>
              <a:buAutoNum type="alphaLcParenR"/>
            </a:pPr>
            <a:r>
              <a:rPr lang="bg-BG" sz="2400" dirty="0" smtClean="0">
                <a:effectLst/>
              </a:rPr>
              <a:t>Използване на жестове и мимики </a:t>
            </a:r>
          </a:p>
          <a:p>
            <a:pPr marL="871538" lvl="1" indent="-514350">
              <a:buFont typeface="+mj-lt"/>
              <a:buAutoNum type="alphaLcParenR"/>
            </a:pPr>
            <a:r>
              <a:rPr lang="bg-BG" sz="2400" dirty="0" smtClean="0">
                <a:effectLst/>
              </a:rPr>
              <a:t>Употреба на политически-коректен език </a:t>
            </a:r>
          </a:p>
          <a:p>
            <a:pPr marL="871538" lvl="1" indent="-514350">
              <a:buFont typeface="+mj-lt"/>
              <a:buAutoNum type="alphaLcParenR"/>
            </a:pPr>
            <a:r>
              <a:rPr lang="bg-BG" sz="2400" dirty="0" smtClean="0">
                <a:effectLst/>
              </a:rPr>
              <a:t>Всяко от изброените е добра практика</a:t>
            </a:r>
          </a:p>
          <a:p>
            <a:pPr marL="871538" lvl="1" indent="-514350">
              <a:buNone/>
            </a:pPr>
            <a:endParaRPr lang="bg-BG" sz="2800" dirty="0" smtClean="0">
              <a:effectLst/>
            </a:endParaRPr>
          </a:p>
          <a:p>
            <a:pPr marL="871538" lvl="1" indent="-514350">
              <a:buFont typeface="+mj-lt"/>
              <a:buAutoNum type="alphaLcParenR"/>
            </a:pPr>
            <a:endParaRPr lang="bg-BG" sz="2800" dirty="0" smtClean="0">
              <a:effectLst/>
            </a:endParaRPr>
          </a:p>
          <a:p>
            <a:pPr marL="871538" lvl="1" indent="-514350">
              <a:buFont typeface="+mj-lt"/>
              <a:buAutoNum type="alphaLcParenR"/>
            </a:pPr>
            <a:endParaRPr lang="bg-BG" sz="2800" dirty="0" smtClean="0">
              <a:effectLst/>
            </a:endParaRPr>
          </a:p>
          <a:p>
            <a:pPr marL="871538" lvl="1" indent="-514350">
              <a:buFont typeface="+mj-lt"/>
              <a:buAutoNum type="alphaLcParenR"/>
            </a:pPr>
            <a:endParaRPr lang="en-US" sz="26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39</a:t>
            </a:fld>
            <a:endParaRPr lang="en-US" dirty="0"/>
          </a:p>
        </p:txBody>
      </p:sp>
      <p:sp>
        <p:nvSpPr>
          <p:cNvPr id="5" name="Oval 4"/>
          <p:cNvSpPr/>
          <p:nvPr/>
        </p:nvSpPr>
        <p:spPr>
          <a:xfrm>
            <a:off x="457200" y="57150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91576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a:xfrm>
            <a:off x="228600" y="914400"/>
            <a:ext cx="8763000" cy="5791200"/>
          </a:xfrm>
        </p:spPr>
        <p:txBody>
          <a:bodyPr/>
          <a:lstStyle/>
          <a:p>
            <a:r>
              <a:rPr lang="bg-BG" dirty="0" smtClean="0"/>
              <a:t>Гигатрансфери в секунда</a:t>
            </a:r>
            <a:endParaRPr lang="en-US" dirty="0" smtClean="0"/>
          </a:p>
          <a:p>
            <a:pPr lvl="1"/>
            <a:r>
              <a:rPr lang="ru-RU" sz="2800" dirty="0"/>
              <a:t>Т</a:t>
            </a:r>
            <a:r>
              <a:rPr lang="ru-RU" sz="2800" dirty="0" smtClean="0"/>
              <a:t>рансфери </a:t>
            </a:r>
            <a:r>
              <a:rPr lang="ru-RU" sz="2800" dirty="0"/>
              <a:t>в секунда </a:t>
            </a:r>
            <a:r>
              <a:rPr lang="ru-RU" sz="2800" dirty="0" smtClean="0"/>
              <a:t>– означават броя операции </a:t>
            </a:r>
            <a:r>
              <a:rPr lang="ru-RU" sz="2800" dirty="0"/>
              <a:t>осъществяващи трансфер на </a:t>
            </a:r>
            <a:r>
              <a:rPr lang="ru-RU" sz="2800" dirty="0" smtClean="0"/>
              <a:t>данни</a:t>
            </a:r>
          </a:p>
          <a:p>
            <a:pPr lvl="1"/>
            <a:r>
              <a:rPr lang="ru-RU" sz="2800" dirty="0" smtClean="0"/>
              <a:t>Спрямо канал </a:t>
            </a:r>
            <a:r>
              <a:rPr lang="ru-RU" sz="2800" dirty="0"/>
              <a:t>за </a:t>
            </a:r>
            <a:r>
              <a:rPr lang="ru-RU" sz="2800" dirty="0" smtClean="0"/>
              <a:t>трансфер</a:t>
            </a:r>
          </a:p>
          <a:p>
            <a:pPr lvl="1"/>
            <a:r>
              <a:rPr lang="ru-RU" sz="2800" dirty="0" smtClean="0"/>
              <a:t>Производни: </a:t>
            </a:r>
            <a:r>
              <a:rPr lang="en-US" sz="2800" dirty="0" smtClean="0"/>
              <a:t>GTs, MTs</a:t>
            </a:r>
          </a:p>
          <a:p>
            <a:r>
              <a:rPr lang="bg-BG" dirty="0" smtClean="0"/>
              <a:t>Информация:</a:t>
            </a:r>
          </a:p>
          <a:p>
            <a:pPr lvl="1"/>
            <a:r>
              <a:rPr lang="en-US" dirty="0" smtClean="0">
                <a:hlinkClick r:id="rId2"/>
              </a:rPr>
              <a:t>en.wikipedia.org/wiki/Transfer</a:t>
            </a:r>
            <a:r>
              <a:rPr lang="en-US" dirty="0">
                <a:hlinkClick r:id="rId2"/>
              </a:rPr>
              <a:t>_(computing)</a:t>
            </a:r>
            <a:endParaRPr lang="ru-RU" dirty="0" smtClean="0"/>
          </a:p>
          <a:p>
            <a:pPr lvl="1"/>
            <a:endParaRPr lang="ru-RU"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a:t>
            </a:fld>
            <a:endParaRPr lang="en-US" dirty="0"/>
          </a:p>
        </p:txBody>
      </p:sp>
    </p:spTree>
    <p:extLst>
      <p:ext uri="{BB962C8B-B14F-4D97-AF65-F5344CB8AC3E}">
        <p14:creationId xmlns:p14="http://schemas.microsoft.com/office/powerpoint/2010/main" val="270063517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r>
              <a:rPr lang="en-US" dirty="0" smtClean="0"/>
              <a:t> 13</a:t>
            </a:r>
            <a:endParaRPr lang="en-CA" dirty="0"/>
          </a:p>
        </p:txBody>
      </p:sp>
      <p:sp>
        <p:nvSpPr>
          <p:cNvPr id="3" name="Content Placeholder 2"/>
          <p:cNvSpPr>
            <a:spLocks noGrp="1"/>
          </p:cNvSpPr>
          <p:nvPr>
            <p:ph idx="1"/>
          </p:nvPr>
        </p:nvSpPr>
        <p:spPr>
          <a:xfrm>
            <a:off x="228600" y="1447800"/>
            <a:ext cx="8686800" cy="5791200"/>
          </a:xfrm>
        </p:spPr>
        <p:txBody>
          <a:bodyPr/>
          <a:lstStyle/>
          <a:p>
            <a:r>
              <a:rPr lang="bg-BG" sz="2400" dirty="0" smtClean="0"/>
              <a:t>Информация:</a:t>
            </a:r>
          </a:p>
          <a:p>
            <a:r>
              <a:rPr lang="bg-BG" sz="2400" i="1" dirty="0" smtClean="0"/>
              <a:t>„Как да правим убийствени презентации</a:t>
            </a:r>
            <a:r>
              <a:rPr lang="en-US" sz="2400" i="1" dirty="0" smtClean="0"/>
              <a:t>”</a:t>
            </a:r>
          </a:p>
          <a:p>
            <a:pPr marL="0" indent="0">
              <a:buNone/>
            </a:pPr>
            <a:r>
              <a:rPr lang="en-US" sz="2400" i="1" dirty="0" smtClean="0"/>
              <a:t>	</a:t>
            </a:r>
            <a:r>
              <a:rPr lang="bg-BG" sz="2400" i="1" dirty="0" smtClean="0"/>
              <a:t> </a:t>
            </a:r>
            <a:r>
              <a:rPr lang="en-US" sz="2400" dirty="0" smtClean="0"/>
              <a:t>Harvard Business Review</a:t>
            </a:r>
            <a:endParaRPr lang="bg-BG" sz="2400" dirty="0" smtClean="0"/>
          </a:p>
          <a:p>
            <a:pPr lvl="1"/>
            <a:r>
              <a:rPr lang="en-US" sz="2400" dirty="0" smtClean="0">
                <a:hlinkClick r:id="rId2"/>
              </a:rPr>
              <a:t>http://hbr.org/2013/06/how-to-give-a-killer-presentation/</a:t>
            </a:r>
            <a:r>
              <a:rPr lang="en-US" sz="2400" dirty="0" smtClean="0"/>
              <a:t> </a:t>
            </a:r>
          </a:p>
          <a:p>
            <a:pPr lvl="1"/>
            <a:r>
              <a:rPr lang="en-CA" sz="2400" dirty="0" err="1" smtClean="0">
                <a:hlinkClick r:id="rId3"/>
              </a:rPr>
              <a:t>http://www.kent.ac.uk/careers/presentationskills.htm</a:t>
            </a:r>
            <a:endParaRPr lang="en-CA" sz="24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40</a:t>
            </a:fld>
            <a:endParaRPr lang="en-US" dirty="0"/>
          </a:p>
        </p:txBody>
      </p:sp>
      <p:pic>
        <p:nvPicPr>
          <p:cNvPr id="5" name="Picture 4" descr="ProfAbsentMind.gif"/>
          <p:cNvPicPr>
            <a:picLocks noChangeAspect="1"/>
          </p:cNvPicPr>
          <p:nvPr/>
        </p:nvPicPr>
        <p:blipFill>
          <a:blip r:embed="rId4" cstate="print"/>
          <a:stretch>
            <a:fillRect/>
          </a:stretch>
        </p:blipFill>
        <p:spPr>
          <a:xfrm>
            <a:off x="3429000" y="4191000"/>
            <a:ext cx="2057400" cy="2057400"/>
          </a:xfrm>
          <a:prstGeom prst="rect">
            <a:avLst/>
          </a:prstGeom>
        </p:spPr>
      </p:pic>
    </p:spTree>
    <p:extLst>
      <p:ext uri="{BB962C8B-B14F-4D97-AF65-F5344CB8AC3E}">
        <p14:creationId xmlns:p14="http://schemas.microsoft.com/office/powerpoint/2010/main" val="42572589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a:xfrm>
            <a:off x="609600" y="1066800"/>
            <a:ext cx="7924800" cy="685800"/>
          </a:xfrm>
        </p:spPr>
        <p:txBody>
          <a:bodyPr/>
          <a:lstStyle/>
          <a:p>
            <a:r>
              <a:rPr lang="bg-BG" dirty="0" smtClean="0"/>
              <a:t>Мултимедия</a:t>
            </a:r>
            <a:endParaRPr lang="en-US" dirty="0"/>
          </a:p>
        </p:txBody>
      </p:sp>
      <p:sp>
        <p:nvSpPr>
          <p:cNvPr id="11" name="Subtitle 2"/>
          <p:cNvSpPr>
            <a:spLocks noGrp="1"/>
          </p:cNvSpPr>
          <p:nvPr>
            <p:ph type="subTitle" idx="1"/>
          </p:nvPr>
        </p:nvSpPr>
        <p:spPr>
          <a:xfrm>
            <a:off x="609600" y="1981199"/>
            <a:ext cx="7924800" cy="954880"/>
          </a:xfrm>
        </p:spPr>
        <p:txBody>
          <a:bodyPr/>
          <a:lstStyle/>
          <a:p>
            <a:r>
              <a:rPr lang="bg-BG" dirty="0" smtClean="0"/>
              <a:t>Софтуер за създаване / обработка на мултимедия: звук, видео, файлови формати</a:t>
            </a:r>
            <a:endParaRPr lang="en-US" dirty="0"/>
          </a:p>
        </p:txBody>
      </p:sp>
      <p:pic>
        <p:nvPicPr>
          <p:cNvPr id="12" name="Picture 2" descr="http://press.liacs.nl/medialab/bin/query.cgi?doc=146:frontpage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94416" y="3343275"/>
            <a:ext cx="5344584" cy="2748384"/>
          </a:xfrm>
          <a:prstGeom prst="roundRect">
            <a:avLst>
              <a:gd name="adj" fmla="val 3455"/>
            </a:avLst>
          </a:prstGeom>
          <a:noFill/>
          <a:ln>
            <a:solidFill>
              <a:schemeClr val="accent3">
                <a:lumMod val="40000"/>
                <a:lumOff val="60000"/>
                <a:alpha val="50000"/>
              </a:schemeClr>
            </a:solidFill>
          </a:ln>
          <a:extLst>
            <a:ext uri="{909E8E84-426E-40DD-AFC4-6F175D3DCCD1}">
              <a14:hiddenFill xmlns:a14="http://schemas.microsoft.com/office/drawing/2010/main">
                <a:solidFill>
                  <a:srgbClr val="FFFFFF"/>
                </a:solidFill>
              </a14:hiddenFill>
            </a:ext>
          </a:extLst>
        </p:spPr>
      </p:pic>
      <p:pic>
        <p:nvPicPr>
          <p:cNvPr id="16" name="Picture 6" descr="http://www.webmediastudio.com.ar/imagenes/multimedia-web.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rot="21296518">
            <a:off x="6698425" y="3663294"/>
            <a:ext cx="1752600" cy="1968755"/>
          </a:xfrm>
          <a:prstGeom prst="roundRect">
            <a:avLst>
              <a:gd name="adj" fmla="val 4306"/>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7" name="Picture 4" descr="http://www.webdesignerdepot.org/wp-content/uploads/2010/07/multimedia1.jp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rot="542213">
            <a:off x="554396" y="4416877"/>
            <a:ext cx="1343802" cy="1343802"/>
          </a:xfrm>
          <a:prstGeom prst="roundRect">
            <a:avLst>
              <a:gd name="adj" fmla="val 8669"/>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8" name="Picture 8" descr="http://www.docente.mendoza.edu.ar/efisica/images/multimedia.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rot="21193159">
            <a:off x="1237405" y="3238932"/>
            <a:ext cx="1816578" cy="1297038"/>
          </a:xfrm>
          <a:prstGeom prst="roundRect">
            <a:avLst>
              <a:gd name="adj" fmla="val 8669"/>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56822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r>
              <a:rPr lang="en-US" dirty="0" smtClean="0"/>
              <a:t> 14</a:t>
            </a:r>
            <a:endParaRPr lang="en-US" dirty="0"/>
          </a:p>
        </p:txBody>
      </p:sp>
      <p:sp>
        <p:nvSpPr>
          <p:cNvPr id="3" name="Content Placeholder 2"/>
          <p:cNvSpPr>
            <a:spLocks noGrp="1"/>
          </p:cNvSpPr>
          <p:nvPr>
            <p:ph idx="1"/>
          </p:nvPr>
        </p:nvSpPr>
        <p:spPr>
          <a:xfrm>
            <a:off x="228600" y="1447800"/>
            <a:ext cx="8686800" cy="5638800"/>
          </a:xfrm>
        </p:spPr>
        <p:txBody>
          <a:bodyPr/>
          <a:lstStyle/>
          <a:p>
            <a:r>
              <a:rPr lang="bg-BG" sz="2400" dirty="0" smtClean="0"/>
              <a:t>Коя от следните програми може да бъде използвана за визуално записване на вашите действия на десктопа? </a:t>
            </a:r>
            <a:endParaRPr lang="en-US" sz="2400" dirty="0" smtClean="0"/>
          </a:p>
          <a:p>
            <a:pPr marL="871538" lvl="1" indent="-514350">
              <a:buFont typeface="+mj-lt"/>
              <a:buAutoNum type="alphaLcParenR"/>
            </a:pPr>
            <a:r>
              <a:rPr lang="en-US" sz="2800" dirty="0" smtClean="0">
                <a:effectLst/>
              </a:rPr>
              <a:t>Skype</a:t>
            </a:r>
          </a:p>
          <a:p>
            <a:pPr marL="871538" lvl="1" indent="-514350">
              <a:buFont typeface="+mj-lt"/>
              <a:buAutoNum type="alphaLcParenR"/>
            </a:pPr>
            <a:r>
              <a:rPr lang="en-US" sz="2800" dirty="0" err="1" smtClean="0"/>
              <a:t>3D</a:t>
            </a:r>
            <a:r>
              <a:rPr lang="en-US" sz="2800" dirty="0" smtClean="0"/>
              <a:t> Studio Max</a:t>
            </a:r>
          </a:p>
          <a:p>
            <a:pPr marL="871538" lvl="1" indent="-514350">
              <a:buFont typeface="+mj-lt"/>
              <a:buAutoNum type="alphaLcParenR"/>
            </a:pPr>
            <a:r>
              <a:rPr lang="en-US" sz="2800" dirty="0" smtClean="0"/>
              <a:t>AutoCAD</a:t>
            </a:r>
          </a:p>
          <a:p>
            <a:pPr marL="871538" lvl="1" indent="-514350">
              <a:buFont typeface="+mj-lt"/>
              <a:buAutoNum type="alphaLcParenR"/>
            </a:pPr>
            <a:r>
              <a:rPr lang="en-US" sz="2800" dirty="0" err="1" smtClean="0">
                <a:effectLst/>
              </a:rPr>
              <a:t>Camtasia</a:t>
            </a:r>
            <a:r>
              <a:rPr lang="en-US" sz="2800" dirty="0" smtClean="0">
                <a:effectLst/>
              </a:rPr>
              <a:t> Studio</a:t>
            </a:r>
          </a:p>
          <a:p>
            <a:pPr marL="871538" lvl="1" indent="-514350">
              <a:buFont typeface="+mj-lt"/>
              <a:buAutoNum type="alphaLcParenR"/>
            </a:pPr>
            <a:r>
              <a:rPr lang="en-US" sz="2800" dirty="0" smtClean="0"/>
              <a:t>Visual Studio 2013</a:t>
            </a:r>
            <a:endParaRPr lang="bg-BG"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42</a:t>
            </a:fld>
            <a:endParaRPr lang="en-US" dirty="0"/>
          </a:p>
        </p:txBody>
      </p:sp>
      <p:sp>
        <p:nvSpPr>
          <p:cNvPr id="5" name="Oval 4"/>
          <p:cNvSpPr/>
          <p:nvPr/>
        </p:nvSpPr>
        <p:spPr>
          <a:xfrm>
            <a:off x="507762" y="414827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rgbClr val="CCFF66"/>
              </a:solidFill>
            </a:endParaRPr>
          </a:p>
        </p:txBody>
      </p:sp>
      <p:pic>
        <p:nvPicPr>
          <p:cNvPr id="6" name="Picture 5" descr="screenflowicon1.jpg"/>
          <p:cNvPicPr>
            <a:picLocks noChangeAspect="1"/>
          </p:cNvPicPr>
          <p:nvPr/>
        </p:nvPicPr>
        <p:blipFill>
          <a:blip r:embed="rId2" cstate="print">
            <a:extLst>
              <a:ext uri="{BEBA8EAE-BF5A-486C-A8C5-ECC9F3942E4B}">
                <a14:imgProps xmlns:a14="http://schemas.microsoft.com/office/drawing/2010/main">
                  <a14:imgLayer r:embed="rId3">
                    <a14:imgEffect>
                      <a14:sharpenSoften amount="-22000"/>
                    </a14:imgEffect>
                    <a14:imgEffect>
                      <a14:brightnessContrast bright="-16000"/>
                    </a14:imgEffect>
                  </a14:imgLayer>
                </a14:imgProps>
              </a:ext>
            </a:extLst>
          </a:blip>
          <a:stretch>
            <a:fillRect/>
          </a:stretch>
        </p:blipFill>
        <p:spPr>
          <a:xfrm rot="857418">
            <a:off x="4529734" y="2934953"/>
            <a:ext cx="2565400" cy="2448791"/>
          </a:xfrm>
          <a:prstGeom prst="rect">
            <a:avLst/>
          </a:prstGeom>
          <a:effectLst>
            <a:glow rad="266700">
              <a:schemeClr val="bg1">
                <a:lumMod val="50000"/>
                <a:lumOff val="50000"/>
                <a:alpha val="85000"/>
              </a:schemeClr>
            </a:glow>
            <a:softEdge rad="0"/>
          </a:effectLst>
          <a:scene3d>
            <a:camera prst="perspectiveHeroicExtremeLeftFacing"/>
            <a:lightRig rig="threePt" dir="t"/>
          </a:scene3d>
        </p:spPr>
      </p:pic>
    </p:spTree>
    <p:extLst>
      <p:ext uri="{BB962C8B-B14F-4D97-AF65-F5344CB8AC3E}">
        <p14:creationId xmlns:p14="http://schemas.microsoft.com/office/powerpoint/2010/main" val="118405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r>
              <a:rPr lang="en-US" dirty="0" smtClean="0"/>
              <a:t> 14</a:t>
            </a:r>
            <a:endParaRPr lang="en-US" dirty="0"/>
          </a:p>
        </p:txBody>
      </p:sp>
      <p:sp>
        <p:nvSpPr>
          <p:cNvPr id="3" name="Content Placeholder 2"/>
          <p:cNvSpPr>
            <a:spLocks noGrp="1"/>
          </p:cNvSpPr>
          <p:nvPr>
            <p:ph idx="1"/>
          </p:nvPr>
        </p:nvSpPr>
        <p:spPr>
          <a:xfrm>
            <a:off x="228600" y="1219200"/>
            <a:ext cx="8686800" cy="5638800"/>
          </a:xfrm>
        </p:spPr>
        <p:txBody>
          <a:bodyPr/>
          <a:lstStyle/>
          <a:p>
            <a:r>
              <a:rPr lang="en-US" sz="2400" dirty="0" err="1" smtClean="0"/>
              <a:t>Camtasia</a:t>
            </a:r>
            <a:r>
              <a:rPr lang="bg-BG" sz="2400" dirty="0" smtClean="0"/>
              <a:t> може да бъде използвана за запис на слайдове на </a:t>
            </a:r>
            <a:r>
              <a:rPr lang="en-US" sz="2400" dirty="0" smtClean="0"/>
              <a:t> PowerPoint, </a:t>
            </a:r>
            <a:r>
              <a:rPr lang="bg-BG" sz="2400" dirty="0" smtClean="0"/>
              <a:t>демонстрации на софтуер</a:t>
            </a:r>
            <a:r>
              <a:rPr lang="en-US" sz="2400" dirty="0" smtClean="0"/>
              <a:t>, </a:t>
            </a:r>
            <a:r>
              <a:rPr lang="bg-BG" sz="2400" dirty="0" smtClean="0"/>
              <a:t>уеб страници и други.</a:t>
            </a:r>
          </a:p>
          <a:p>
            <a:r>
              <a:rPr lang="bg-BG" sz="2400" dirty="0" smtClean="0"/>
              <a:t>Можете също така да включите видео, музика, снимки и други, за да настроите записа според вашите желания. </a:t>
            </a:r>
          </a:p>
          <a:p>
            <a:r>
              <a:rPr lang="bg-BG" sz="2400" dirty="0" smtClean="0"/>
              <a:t>Информация:</a:t>
            </a:r>
            <a:r>
              <a:rPr lang="en-US" sz="2400" dirty="0" smtClean="0"/>
              <a:t> </a:t>
            </a:r>
          </a:p>
          <a:p>
            <a:pPr lvl="1"/>
            <a:r>
              <a:rPr lang="en-US" sz="2400" dirty="0" err="1" smtClean="0">
                <a:hlinkClick r:id="rId2"/>
              </a:rPr>
              <a:t>http://www.techsmith.com/camtasia.html</a:t>
            </a:r>
            <a:endParaRPr lang="bg-BG" sz="24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43</a:t>
            </a:fld>
            <a:endParaRPr lang="en-US" dirty="0"/>
          </a:p>
        </p:txBody>
      </p:sp>
      <p:pic>
        <p:nvPicPr>
          <p:cNvPr id="5" name="Picture 2" descr="C:\Users\denis\Desktop\Camtasia_Studio.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4648200"/>
            <a:ext cx="2636203" cy="175260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207921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ctrTitle"/>
          </p:nvPr>
        </p:nvSpPr>
        <p:spPr>
          <a:xfrm>
            <a:off x="609600" y="4431510"/>
            <a:ext cx="7924800" cy="685800"/>
          </a:xfrm>
        </p:spPr>
        <p:txBody>
          <a:bodyPr/>
          <a:lstStyle/>
          <a:p>
            <a:r>
              <a:rPr lang="bg-BG" dirty="0" smtClean="0"/>
              <a:t>Компютърни мрежи</a:t>
            </a:r>
            <a:endParaRPr lang="en-US" dirty="0"/>
          </a:p>
        </p:txBody>
      </p:sp>
      <p:sp>
        <p:nvSpPr>
          <p:cNvPr id="14" name="Subtitle 2"/>
          <p:cNvSpPr>
            <a:spLocks noGrp="1"/>
          </p:cNvSpPr>
          <p:nvPr>
            <p:ph type="subTitle" idx="1"/>
          </p:nvPr>
        </p:nvSpPr>
        <p:spPr>
          <a:xfrm>
            <a:off x="762000" y="5300754"/>
            <a:ext cx="7620000" cy="1031078"/>
          </a:xfrm>
        </p:spPr>
        <p:txBody>
          <a:bodyPr/>
          <a:lstStyle/>
          <a:p>
            <a:r>
              <a:rPr lang="en-US" dirty="0" smtClean="0"/>
              <a:t>OSI </a:t>
            </a:r>
            <a:r>
              <a:rPr lang="bg-BG" dirty="0" smtClean="0"/>
              <a:t>модел, мрежови модели, протоколи, стандарти, хардуерно оборудване</a:t>
            </a:r>
            <a:endParaRPr lang="en-US" dirty="0"/>
          </a:p>
        </p:txBody>
      </p:sp>
      <p:pic>
        <p:nvPicPr>
          <p:cNvPr id="15" name="Picture 2" descr="http://supportpc.eu/wp-content/uploads/2010/08/network-security-new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1295400"/>
            <a:ext cx="4712142" cy="2905124"/>
          </a:xfrm>
          <a:prstGeom prst="roundRect">
            <a:avLst>
              <a:gd name="adj" fmla="val 4358"/>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pic>
        <p:nvPicPr>
          <p:cNvPr id="19" name="Picture 4" descr="http://theochem.org/~andreas/images/network.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715000" y="1295400"/>
            <a:ext cx="2521622" cy="2905124"/>
          </a:xfrm>
          <a:prstGeom prst="roundRect">
            <a:avLst>
              <a:gd name="adj" fmla="val 4358"/>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0655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smtClean="0"/>
              <a:t>Въпрос</a:t>
            </a:r>
            <a:r>
              <a:rPr lang="en-US" sz="3600" dirty="0" smtClean="0"/>
              <a:t> 15</a:t>
            </a:r>
            <a:endParaRPr lang="en-US" sz="3600" dirty="0"/>
          </a:p>
        </p:txBody>
      </p:sp>
      <p:sp>
        <p:nvSpPr>
          <p:cNvPr id="3" name="Content Placeholder 2"/>
          <p:cNvSpPr>
            <a:spLocks noGrp="1"/>
          </p:cNvSpPr>
          <p:nvPr>
            <p:ph idx="1"/>
          </p:nvPr>
        </p:nvSpPr>
        <p:spPr>
          <a:xfrm>
            <a:off x="228600" y="1371600"/>
            <a:ext cx="8915400" cy="5791200"/>
          </a:xfrm>
        </p:spPr>
        <p:txBody>
          <a:bodyPr/>
          <a:lstStyle/>
          <a:p>
            <a:pPr lvl="0"/>
            <a:r>
              <a:rPr lang="bg-BG" sz="2400" dirty="0" smtClean="0">
                <a:effectLst/>
              </a:rPr>
              <a:t>Кой от изброените протоколи е част от приложния слой (</a:t>
            </a:r>
            <a:r>
              <a:rPr lang="en-US" sz="2400" dirty="0" smtClean="0">
                <a:effectLst/>
              </a:rPr>
              <a:t>Application Layer) </a:t>
            </a:r>
            <a:r>
              <a:rPr lang="bg-BG" sz="2400" dirty="0" smtClean="0">
                <a:effectLst/>
              </a:rPr>
              <a:t>на </a:t>
            </a:r>
            <a:r>
              <a:rPr lang="en-US" sz="2400" dirty="0" smtClean="0">
                <a:effectLst/>
              </a:rPr>
              <a:t>TCP/IP </a:t>
            </a:r>
            <a:r>
              <a:rPr lang="bg-BG" sz="2400" dirty="0" smtClean="0">
                <a:effectLst/>
              </a:rPr>
              <a:t>модела?</a:t>
            </a:r>
            <a:endParaRPr lang="en-US" sz="2400" dirty="0" smtClean="0">
              <a:effectLst/>
            </a:endParaRPr>
          </a:p>
          <a:p>
            <a:pPr marL="871538" lvl="1" indent="-514350">
              <a:buFont typeface="+mj-lt"/>
              <a:buAutoNum type="alphaLcParenR"/>
            </a:pPr>
            <a:r>
              <a:rPr lang="en-US" sz="2800" dirty="0" smtClean="0">
                <a:effectLst/>
              </a:rPr>
              <a:t>Telnet</a:t>
            </a:r>
          </a:p>
          <a:p>
            <a:pPr marL="871538" lvl="1" indent="-514350">
              <a:buFont typeface="+mj-lt"/>
              <a:buAutoNum type="alphaLcParenR"/>
            </a:pPr>
            <a:r>
              <a:rPr lang="en-US" sz="2800" dirty="0" smtClean="0">
                <a:effectLst/>
              </a:rPr>
              <a:t>TCP</a:t>
            </a:r>
          </a:p>
          <a:p>
            <a:pPr marL="871538" lvl="1" indent="-514350">
              <a:buFont typeface="+mj-lt"/>
              <a:buAutoNum type="alphaLcParenR"/>
            </a:pPr>
            <a:r>
              <a:rPr lang="en-US" sz="2800" dirty="0" smtClean="0">
                <a:effectLst/>
              </a:rPr>
              <a:t>IPv4</a:t>
            </a:r>
          </a:p>
          <a:p>
            <a:pPr marL="871538" lvl="1" indent="-514350">
              <a:buFont typeface="+mj-lt"/>
              <a:buAutoNum type="alphaLcParenR"/>
            </a:pPr>
            <a:r>
              <a:rPr lang="en-US" sz="2800" dirty="0" smtClean="0">
                <a:effectLst/>
              </a:rPr>
              <a:t>IPv6</a:t>
            </a:r>
          </a:p>
          <a:p>
            <a:pPr marL="871538" lvl="1" indent="-514350">
              <a:buFont typeface="+mj-lt"/>
              <a:buAutoNum type="alphaLcParenR"/>
            </a:pPr>
            <a:r>
              <a:rPr lang="bg-BG" sz="2800" dirty="0" smtClean="0">
                <a:effectLst/>
              </a:rPr>
              <a:t>Всички изброени</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45</a:t>
            </a:fld>
            <a:endParaRPr lang="en-US" dirty="0"/>
          </a:p>
        </p:txBody>
      </p:sp>
      <p:sp>
        <p:nvSpPr>
          <p:cNvPr id="5" name="Oval 4"/>
          <p:cNvSpPr/>
          <p:nvPr/>
        </p:nvSpPr>
        <p:spPr>
          <a:xfrm>
            <a:off x="457200" y="22860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6" name="Picture 2" descr="C:\Users\denis\Desktop\Windows-7-Network-Connection-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200" y="4800600"/>
            <a:ext cx="1457325" cy="1333500"/>
          </a:xfrm>
          <a:prstGeom prst="rect">
            <a:avLst/>
          </a:prstGeom>
          <a:noFill/>
          <a:effectLst>
            <a:glow rad="673100">
              <a:schemeClr val="bg1">
                <a:alpha val="22000"/>
              </a:schemeClr>
            </a:glow>
            <a:softEdge rad="762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36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smtClean="0"/>
              <a:t>Отговор</a:t>
            </a:r>
            <a:r>
              <a:rPr lang="en-US" sz="3600" dirty="0" smtClean="0"/>
              <a:t> 15</a:t>
            </a:r>
            <a:endParaRPr lang="en-US" sz="3600" dirty="0"/>
          </a:p>
        </p:txBody>
      </p:sp>
      <p:sp>
        <p:nvSpPr>
          <p:cNvPr id="3" name="Content Placeholder 2"/>
          <p:cNvSpPr>
            <a:spLocks noGrp="1"/>
          </p:cNvSpPr>
          <p:nvPr>
            <p:ph idx="1"/>
          </p:nvPr>
        </p:nvSpPr>
        <p:spPr>
          <a:xfrm>
            <a:off x="152400" y="1371600"/>
            <a:ext cx="8763000" cy="5791200"/>
          </a:xfrm>
        </p:spPr>
        <p:txBody>
          <a:bodyPr/>
          <a:lstStyle/>
          <a:p>
            <a:pPr>
              <a:spcBef>
                <a:spcPts val="0"/>
              </a:spcBef>
            </a:pPr>
            <a:r>
              <a:rPr lang="en-US" sz="2400" dirty="0" smtClean="0">
                <a:effectLst/>
              </a:rPr>
              <a:t>Telnet</a:t>
            </a:r>
            <a:r>
              <a:rPr lang="en-US" sz="2400" dirty="0"/>
              <a:t> </a:t>
            </a:r>
            <a:r>
              <a:rPr lang="ru-RU" sz="2400" dirty="0" smtClean="0"/>
              <a:t>е </a:t>
            </a:r>
            <a:r>
              <a:rPr lang="ru-RU" sz="2400" dirty="0"/>
              <a:t>стандартен протокол за емулиране на терминал в семейството на TCP/IP. Използва се за отдалечено терминално свързване, позволявайки на </a:t>
            </a:r>
            <a:r>
              <a:rPr lang="ru-RU" sz="2400" dirty="0" smtClean="0"/>
              <a:t>потребителите </a:t>
            </a:r>
            <a:r>
              <a:rPr lang="ru-RU" sz="2400" dirty="0"/>
              <a:t>да се </a:t>
            </a:r>
            <a:r>
              <a:rPr lang="ru-RU" sz="2400" dirty="0" smtClean="0"/>
              <a:t>вписват </a:t>
            </a:r>
            <a:r>
              <a:rPr lang="ru-RU" sz="2400" dirty="0"/>
              <a:t>в отдалечени системи и да използват ресурси така </a:t>
            </a:r>
            <a:r>
              <a:rPr lang="ru-RU" sz="2400" dirty="0" smtClean="0"/>
              <a:t>сякаш са </a:t>
            </a:r>
            <a:r>
              <a:rPr lang="ru-RU" sz="2400" dirty="0"/>
              <a:t>свързани към локална система</a:t>
            </a:r>
            <a:r>
              <a:rPr lang="ru-RU" sz="2400" dirty="0" smtClean="0"/>
              <a:t>.</a:t>
            </a:r>
            <a:endParaRPr lang="en-US" sz="2400" dirty="0" smtClean="0"/>
          </a:p>
          <a:p>
            <a:pPr>
              <a:spcBef>
                <a:spcPts val="0"/>
              </a:spcBef>
              <a:buNone/>
            </a:pPr>
            <a:endParaRPr lang="en-US" sz="2400" dirty="0" smtClean="0"/>
          </a:p>
          <a:p>
            <a:pPr>
              <a:spcBef>
                <a:spcPts val="0"/>
              </a:spcBef>
            </a:pPr>
            <a:r>
              <a:rPr lang="bg-BG" sz="2400" dirty="0" smtClean="0">
                <a:effectLst/>
              </a:rPr>
              <a:t>Информация: </a:t>
            </a:r>
          </a:p>
          <a:p>
            <a:pPr lvl="1">
              <a:spcBef>
                <a:spcPts val="0"/>
              </a:spcBef>
            </a:pPr>
            <a:r>
              <a:rPr lang="en-US" sz="2400" dirty="0" err="1" smtClean="0">
                <a:effectLst/>
                <a:hlinkClick r:id="rId2"/>
              </a:rPr>
              <a:t>http</a:t>
            </a:r>
            <a:r>
              <a:rPr lang="en-US" sz="2400" dirty="0" err="1">
                <a:effectLst/>
                <a:hlinkClick r:id="rId2"/>
              </a:rPr>
              <a:t>://</a:t>
            </a:r>
            <a:r>
              <a:rPr lang="en-US" sz="2400" dirty="0" err="1" smtClean="0">
                <a:effectLst/>
                <a:hlinkClick r:id="rId2"/>
              </a:rPr>
              <a:t>bg.wikipedia.org/wiki/TCP/IP</a:t>
            </a:r>
            <a:endParaRPr lang="bg-BG" sz="2400" dirty="0" smtClean="0">
              <a:effectLst/>
            </a:endParaRPr>
          </a:p>
          <a:p>
            <a:pPr lvl="1">
              <a:spcBef>
                <a:spcPts val="0"/>
              </a:spcBef>
            </a:pPr>
            <a:r>
              <a:rPr lang="en-US" sz="2400" dirty="0">
                <a:effectLst/>
                <a:hlinkClick r:id="rId3"/>
              </a:rPr>
              <a:t>http://en.wikipedia.org/wiki/TCP/IP_model</a:t>
            </a:r>
            <a:endParaRPr lang="en-US" sz="2400" dirty="0" smtClean="0">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46</a:t>
            </a:fld>
            <a:endParaRPr lang="en-US" dirty="0"/>
          </a:p>
        </p:txBody>
      </p:sp>
    </p:spTree>
    <p:extLst>
      <p:ext uri="{BB962C8B-B14F-4D97-AF65-F5344CB8AC3E}">
        <p14:creationId xmlns:p14="http://schemas.microsoft.com/office/powerpoint/2010/main" val="300515347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609600" y="4603045"/>
            <a:ext cx="7924800" cy="685800"/>
          </a:xfrm>
        </p:spPr>
        <p:txBody>
          <a:bodyPr/>
          <a:lstStyle/>
          <a:p>
            <a:r>
              <a:rPr lang="bg-BG" dirty="0" smtClean="0"/>
              <a:t>Устройство на Интернет</a:t>
            </a:r>
            <a:endParaRPr lang="en-US" dirty="0"/>
          </a:p>
        </p:txBody>
      </p:sp>
      <p:sp>
        <p:nvSpPr>
          <p:cNvPr id="9" name="Subtitle 2"/>
          <p:cNvSpPr>
            <a:spLocks noGrp="1"/>
          </p:cNvSpPr>
          <p:nvPr>
            <p:ph type="subTitle" idx="1"/>
          </p:nvPr>
        </p:nvSpPr>
        <p:spPr>
          <a:xfrm>
            <a:off x="609600" y="5410200"/>
            <a:ext cx="7924800" cy="1026320"/>
          </a:xfrm>
        </p:spPr>
        <p:txBody>
          <a:bodyPr/>
          <a:lstStyle/>
          <a:p>
            <a:r>
              <a:rPr lang="ru-RU" dirty="0"/>
              <a:t>Интернет, протоколи, услуги, WWW, HTTP, </a:t>
            </a:r>
            <a:r>
              <a:rPr lang="en-US" dirty="0" smtClean="0"/>
              <a:t>FTP, </a:t>
            </a:r>
            <a:r>
              <a:rPr lang="ru-RU" dirty="0" smtClean="0"/>
              <a:t>SMTP</a:t>
            </a:r>
            <a:r>
              <a:rPr lang="en-US" dirty="0" smtClean="0"/>
              <a:t>, POP3, IMAP, WebDAV</a:t>
            </a:r>
            <a:r>
              <a:rPr lang="ru-RU" dirty="0" smtClean="0"/>
              <a:t>,</a:t>
            </a:r>
            <a:r>
              <a:rPr lang="en-US" dirty="0" smtClean="0"/>
              <a:t> IP, DNS, …</a:t>
            </a:r>
            <a:endParaRPr lang="ru-RU" dirty="0"/>
          </a:p>
        </p:txBody>
      </p:sp>
      <p:pic>
        <p:nvPicPr>
          <p:cNvPr id="10" name="Picture 2" descr="http://www.moderno.info/wp-content/uploads/2009/04/internet-network.jpg"/>
          <p:cNvPicPr>
            <a:picLocks noChangeAspect="1" noChangeArrowheads="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21428012">
            <a:off x="603602" y="1110739"/>
            <a:ext cx="3200400" cy="2928366"/>
          </a:xfrm>
          <a:prstGeom prst="roundRect">
            <a:avLst>
              <a:gd name="adj" fmla="val 3174"/>
            </a:avLst>
          </a:prstGeom>
          <a:noFill/>
          <a:ln>
            <a:solidFill>
              <a:schemeClr val="tx2">
                <a:lumMod val="40000"/>
                <a:lumOff val="60000"/>
                <a:alpha val="50000"/>
              </a:schemeClr>
            </a:solidFill>
          </a:ln>
          <a:extLst>
            <a:ext uri="{909E8E84-426E-40DD-AFC4-6F175D3DCCD1}">
              <a14:hiddenFill xmlns:a14="http://schemas.microsoft.com/office/drawing/2010/main">
                <a:solidFill>
                  <a:srgbClr val="FFFFFF"/>
                </a:solidFill>
              </a14:hiddenFill>
            </a:ext>
          </a:extLst>
        </p:spPr>
      </p:pic>
      <p:pic>
        <p:nvPicPr>
          <p:cNvPr id="11" name="Picture 8" descr="http://blogs.ec.europa.eu/neelie-kroes/files/internet-of-things1.jpg"/>
          <p:cNvPicPr>
            <a:picLocks noChangeAspect="1" noChangeArrowheads="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153387">
            <a:off x="4951615" y="1110739"/>
            <a:ext cx="3582098" cy="2928366"/>
          </a:xfrm>
          <a:prstGeom prst="roundRect">
            <a:avLst>
              <a:gd name="adj" fmla="val 3174"/>
            </a:avLst>
          </a:prstGeom>
          <a:noFill/>
          <a:ln>
            <a:solidFill>
              <a:schemeClr val="tx2">
                <a:lumMod val="40000"/>
                <a:lumOff val="60000"/>
                <a:alpha val="50000"/>
              </a:schemeClr>
            </a:solidFill>
          </a:ln>
          <a:extLst>
            <a:ext uri="{909E8E84-426E-40DD-AFC4-6F175D3DCCD1}">
              <a14:hiddenFill xmlns:a14="http://schemas.microsoft.com/office/drawing/2010/main">
                <a:solidFill>
                  <a:srgbClr val="FFFFFF"/>
                </a:solidFill>
              </a14:hiddenFill>
            </a:ext>
          </a:extLst>
        </p:spPr>
      </p:pic>
      <p:pic>
        <p:nvPicPr>
          <p:cNvPr id="12" name="Picture 4" descr="http://t2.gstatic.com/images?q=tbn:uhIC_U9BjeZ7SM:http://www.theredwoodmotel.com/images/internet.jpg&amp;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64113" y="2689124"/>
            <a:ext cx="2009776" cy="1580812"/>
          </a:xfrm>
          <a:prstGeom prst="roundRect">
            <a:avLst>
              <a:gd name="adj" fmla="val 6669"/>
            </a:avLst>
          </a:prstGeom>
          <a:noFill/>
          <a:ln>
            <a:solidFill>
              <a:schemeClr val="accent4">
                <a:lumMod val="75000"/>
                <a:alpha val="50000"/>
              </a:schemeClr>
            </a:solidFill>
          </a:ln>
          <a:extLst>
            <a:ext uri="{909E8E84-426E-40DD-AFC4-6F175D3DCCD1}">
              <a14:hiddenFill xmlns:a14="http://schemas.microsoft.com/office/drawing/2010/main">
                <a:solidFill>
                  <a:srgbClr val="FFFFFF"/>
                </a:solidFill>
              </a14:hiddenFill>
            </a:ext>
          </a:extLst>
        </p:spPr>
      </p:pic>
      <p:pic>
        <p:nvPicPr>
          <p:cNvPr id="16" name="Picture 6" descr="http://www.clarkeinternetmarketing.com/internet-marketing.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55457" y="533400"/>
            <a:ext cx="2227088" cy="1755336"/>
          </a:xfrm>
          <a:prstGeom prst="roundRect">
            <a:avLst>
              <a:gd name="adj" fmla="val 6669"/>
            </a:avLst>
          </a:prstGeom>
          <a:noFill/>
          <a:ln>
            <a:solidFill>
              <a:schemeClr val="accent4">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496456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smtClean="0"/>
              <a:t>Въпрос</a:t>
            </a:r>
            <a:r>
              <a:rPr lang="en-US" sz="3600" dirty="0" smtClean="0"/>
              <a:t> 16</a:t>
            </a:r>
            <a:endParaRPr lang="en-US" sz="3600" dirty="0"/>
          </a:p>
        </p:txBody>
      </p:sp>
      <p:sp>
        <p:nvSpPr>
          <p:cNvPr id="3" name="Content Placeholder 2"/>
          <p:cNvSpPr>
            <a:spLocks noGrp="1"/>
          </p:cNvSpPr>
          <p:nvPr>
            <p:ph idx="1"/>
          </p:nvPr>
        </p:nvSpPr>
        <p:spPr>
          <a:xfrm>
            <a:off x="228600" y="1371600"/>
            <a:ext cx="8686800" cy="5791200"/>
          </a:xfrm>
        </p:spPr>
        <p:txBody>
          <a:bodyPr/>
          <a:lstStyle/>
          <a:p>
            <a:pPr lvl="0"/>
            <a:r>
              <a:rPr lang="bg-BG" sz="2400" dirty="0" smtClean="0"/>
              <a:t>Кое от изброените е стандарт за криптиране на Wi-Fi сигнал?</a:t>
            </a:r>
            <a:endParaRPr lang="en-CA" sz="2400" dirty="0" smtClean="0"/>
          </a:p>
          <a:p>
            <a:pPr marL="871538" lvl="1" indent="-514350">
              <a:buFont typeface="+mj-lt"/>
              <a:buAutoNum type="alphaLcParenR"/>
            </a:pPr>
            <a:r>
              <a:rPr lang="bg-BG" sz="2400" dirty="0" smtClean="0"/>
              <a:t>WE</a:t>
            </a:r>
            <a:r>
              <a:rPr lang="en-US" sz="2400" dirty="0" smtClean="0"/>
              <a:t>D</a:t>
            </a:r>
            <a:endParaRPr lang="bg-BG" sz="2400" dirty="0" smtClean="0"/>
          </a:p>
          <a:p>
            <a:pPr marL="871538" lvl="1" indent="-514350">
              <a:buFont typeface="+mj-lt"/>
              <a:buAutoNum type="alphaLcParenR"/>
            </a:pPr>
            <a:r>
              <a:rPr lang="bg-BG" sz="2400" dirty="0" smtClean="0"/>
              <a:t>WEB</a:t>
            </a:r>
            <a:endParaRPr lang="en-CA" sz="2400" dirty="0" smtClean="0"/>
          </a:p>
          <a:p>
            <a:pPr marL="871538" lvl="1" indent="-514350">
              <a:buFont typeface="+mj-lt"/>
              <a:buAutoNum type="alphaLcParenR"/>
            </a:pPr>
            <a:r>
              <a:rPr lang="bg-BG" sz="2400" dirty="0" smtClean="0"/>
              <a:t>WE</a:t>
            </a:r>
            <a:r>
              <a:rPr lang="en-US" sz="2400" dirty="0" smtClean="0"/>
              <a:t>P</a:t>
            </a:r>
            <a:endParaRPr lang="en-CA" sz="2400" dirty="0" smtClean="0"/>
          </a:p>
          <a:p>
            <a:pPr marL="871538" lvl="1" indent="-514350">
              <a:buFont typeface="+mj-lt"/>
              <a:buAutoNum type="alphaLcParenR"/>
            </a:pPr>
            <a:r>
              <a:rPr lang="bg-BG" sz="2400" dirty="0" smtClean="0"/>
              <a:t>WEL</a:t>
            </a:r>
          </a:p>
          <a:p>
            <a:pPr marL="871538" lvl="1" indent="-514350">
              <a:buFont typeface="+mj-lt"/>
              <a:buAutoNum type="alphaLcParenR"/>
            </a:pPr>
            <a:r>
              <a:rPr lang="bg-BG" sz="2400" dirty="0" smtClean="0"/>
              <a:t>Няма верен отговор</a:t>
            </a:r>
            <a:endParaRPr lang="en-CA" sz="2400" dirty="0" smtClean="0"/>
          </a:p>
          <a:p>
            <a:pPr marL="871538" lvl="1" indent="-514350">
              <a:buNone/>
            </a:pP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48</a:t>
            </a:fld>
            <a:endParaRPr lang="en-US" dirty="0"/>
          </a:p>
        </p:txBody>
      </p:sp>
      <p:sp>
        <p:nvSpPr>
          <p:cNvPr id="5" name="Oval 4"/>
          <p:cNvSpPr/>
          <p:nvPr/>
        </p:nvSpPr>
        <p:spPr>
          <a:xfrm>
            <a:off x="457200" y="32766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6" name="Picture 5" descr="wifi1.png"/>
          <p:cNvPicPr>
            <a:picLocks noChangeAspect="1"/>
          </p:cNvPicPr>
          <p:nvPr/>
        </p:nvPicPr>
        <p:blipFill>
          <a:blip r:embed="rId2" cstate="print">
            <a:extLst>
              <a:ext uri="{BEBA8EAE-BF5A-486C-A8C5-ECC9F3942E4B}">
                <a14:imgProps xmlns:a14="http://schemas.microsoft.com/office/drawing/2010/main">
                  <a14:imgLayer r:embed="rId3">
                    <a14:imgEffect>
                      <a14:sharpenSoften amount="-100000"/>
                    </a14:imgEffect>
                  </a14:imgLayer>
                </a14:imgProps>
              </a:ext>
            </a:extLst>
          </a:blip>
          <a:stretch>
            <a:fillRect/>
          </a:stretch>
        </p:blipFill>
        <p:spPr>
          <a:xfrm>
            <a:off x="4876800" y="2362200"/>
            <a:ext cx="2438400" cy="2438400"/>
          </a:xfrm>
          <a:prstGeom prst="rect">
            <a:avLst/>
          </a:prstGeom>
          <a:effectLst>
            <a:glow rad="228600">
              <a:schemeClr val="accent5">
                <a:satMod val="175000"/>
                <a:alpha val="40000"/>
              </a:schemeClr>
            </a:glow>
            <a:softEdge rad="0"/>
          </a:effectLst>
          <a:scene3d>
            <a:camera prst="orthographicFront"/>
            <a:lightRig rig="threePt" dir="t"/>
          </a:scene3d>
          <a:sp3d>
            <a:bevelT/>
          </a:sp3d>
        </p:spPr>
      </p:pic>
    </p:spTree>
    <p:extLst>
      <p:ext uri="{BB962C8B-B14F-4D97-AF65-F5344CB8AC3E}">
        <p14:creationId xmlns:p14="http://schemas.microsoft.com/office/powerpoint/2010/main" val="3016808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smtClean="0"/>
              <a:t>Отговор</a:t>
            </a:r>
            <a:r>
              <a:rPr lang="en-US" sz="3600" dirty="0" smtClean="0"/>
              <a:t> 16</a:t>
            </a:r>
            <a:endParaRPr lang="en-US" sz="36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49</a:t>
            </a:fld>
            <a:endParaRPr lang="en-US" dirty="0"/>
          </a:p>
        </p:txBody>
      </p:sp>
      <p:sp>
        <p:nvSpPr>
          <p:cNvPr id="5" name="Content Placeholder 4"/>
          <p:cNvSpPr>
            <a:spLocks noGrp="1"/>
          </p:cNvSpPr>
          <p:nvPr>
            <p:ph idx="1"/>
          </p:nvPr>
        </p:nvSpPr>
        <p:spPr>
          <a:xfrm>
            <a:off x="457200" y="1371600"/>
            <a:ext cx="8686800" cy="5791200"/>
          </a:xfrm>
        </p:spPr>
        <p:txBody>
          <a:bodyPr/>
          <a:lstStyle/>
          <a:p>
            <a:pPr>
              <a:lnSpc>
                <a:spcPct val="100000"/>
              </a:lnSpc>
            </a:pPr>
            <a:r>
              <a:rPr lang="ru-RU" sz="2400" dirty="0" smtClean="0"/>
              <a:t>WEP е съкращение за Wired Equivalent Privacy, това е протокол за сигурност за безжични локални мрежи (WLAN) защитени в IEEE 802.11b стандарт. WEP е разработен за да предостави безжичен LAN с ниво на сигурност подобно на сигурността на кабелен LAN.</a:t>
            </a:r>
          </a:p>
          <a:p>
            <a:pPr>
              <a:lnSpc>
                <a:spcPct val="100000"/>
              </a:lnSpc>
            </a:pPr>
            <a:r>
              <a:rPr lang="ru-RU" sz="2400" dirty="0" smtClean="0"/>
              <a:t>WEP е създаден като стандарт през 1999 и оттогава хакерите са открили начини за проникване в потоците за сигурност на WEP. Най-препоръчваното решение за WEP сигурност е превключване към WPA или WPA2. И двата стандарта са много по-сигурни от WEP.</a:t>
            </a:r>
            <a:endParaRPr lang="en-US" sz="2400" dirty="0" smtClean="0"/>
          </a:p>
          <a:p>
            <a:pPr>
              <a:lnSpc>
                <a:spcPct val="100000"/>
              </a:lnSpc>
            </a:pPr>
            <a:r>
              <a:rPr lang="bg-BG" sz="2400" dirty="0" smtClean="0"/>
              <a:t>Информация:</a:t>
            </a:r>
            <a:endParaRPr lang="ru-RU" sz="2400" dirty="0" smtClean="0"/>
          </a:p>
          <a:p>
            <a:pPr lvl="1">
              <a:lnSpc>
                <a:spcPct val="100000"/>
              </a:lnSpc>
            </a:pPr>
            <a:r>
              <a:rPr lang="en-CA" sz="2400" dirty="0" smtClean="0">
                <a:hlinkClick r:id="rId2" tooltip="Натиснете, за да отворите в нов прозорец."/>
              </a:rPr>
              <a:t>http://en.wikipedia.org/wiki/Wired_Equivalent_Privacy</a:t>
            </a:r>
            <a:endParaRPr lang="en-US" sz="2200" dirty="0"/>
          </a:p>
        </p:txBody>
      </p:sp>
    </p:spTree>
    <p:extLst>
      <p:ext uri="{BB962C8B-B14F-4D97-AF65-F5344CB8AC3E}">
        <p14:creationId xmlns:p14="http://schemas.microsoft.com/office/powerpoint/2010/main" val="39216716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00601"/>
            <a:ext cx="7924800" cy="685800"/>
          </a:xfrm>
        </p:spPr>
        <p:txBody>
          <a:bodyPr/>
          <a:lstStyle/>
          <a:p>
            <a:r>
              <a:rPr lang="bg-BG" dirty="0" smtClean="0"/>
              <a:t>Софтуерни системи</a:t>
            </a:r>
            <a:endParaRPr lang="en-US" dirty="0"/>
          </a:p>
        </p:txBody>
      </p:sp>
      <p:sp>
        <p:nvSpPr>
          <p:cNvPr id="3" name="Subtitle 2"/>
          <p:cNvSpPr>
            <a:spLocks noGrp="1"/>
          </p:cNvSpPr>
          <p:nvPr>
            <p:ph type="subTitle" idx="1"/>
          </p:nvPr>
        </p:nvSpPr>
        <p:spPr>
          <a:xfrm>
            <a:off x="609600" y="5526880"/>
            <a:ext cx="7924800" cy="569120"/>
          </a:xfrm>
        </p:spPr>
        <p:txBody>
          <a:bodyPr/>
          <a:lstStyle/>
          <a:p>
            <a:r>
              <a:rPr lang="bg-BG" dirty="0" smtClean="0"/>
              <a:t>Компютърен софтуер</a:t>
            </a:r>
            <a:endParaRPr lang="en-US" dirty="0"/>
          </a:p>
        </p:txBody>
      </p:sp>
      <p:pic>
        <p:nvPicPr>
          <p:cNvPr id="5122" name="Picture 2" descr="http://cache.boston.com/bonzai-fba/Third_Party_Photo/2008/02/20/1204132999_091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9216" y="1066800"/>
            <a:ext cx="4734984" cy="3309054"/>
          </a:xfrm>
          <a:prstGeom prst="roundRect">
            <a:avLst>
              <a:gd name="adj" fmla="val 2790"/>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pic>
        <p:nvPicPr>
          <p:cNvPr id="5124" name="Picture 4" descr="http://ipwatchdog.com/images/computer-cdro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00506">
            <a:off x="788594" y="2784387"/>
            <a:ext cx="2080471" cy="1568796"/>
          </a:xfrm>
          <a:prstGeom prst="roundRect">
            <a:avLst>
              <a:gd name="adj" fmla="val 8437"/>
            </a:avLst>
          </a:prstGeom>
          <a:ln>
            <a:solidFill>
              <a:schemeClr val="accent5">
                <a:lumMod val="60000"/>
                <a:lumOff val="4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126" name="Picture 6" descr="http://www.corpusconnection.com/images/software_dev.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263900">
            <a:off x="6139486" y="2846451"/>
            <a:ext cx="2090316" cy="1551032"/>
          </a:xfrm>
          <a:prstGeom prst="roundRect">
            <a:avLst>
              <a:gd name="adj" fmla="val 8437"/>
            </a:avLst>
          </a:prstGeom>
          <a:ln>
            <a:solidFill>
              <a:schemeClr val="accent5">
                <a:lumMod val="60000"/>
                <a:lumOff val="4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78415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http://lovechtoday.com/wp-content/uploads/2010/06/chat.jpg"/>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a:stretch/>
        </p:blipFill>
        <p:spPr bwMode="auto">
          <a:xfrm rot="152396">
            <a:off x="3976856" y="3354764"/>
            <a:ext cx="1404454" cy="872582"/>
          </a:xfrm>
          <a:prstGeom prst="roundRect">
            <a:avLst>
              <a:gd name="adj" fmla="val 5937"/>
            </a:avLst>
          </a:prstGeom>
          <a:noFill/>
          <a:effectLst>
            <a:glow rad="1016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4" name="Picture 10" descr="http://1.bp.blogspot.com/_ATrMk7tZ_Xk/SYGzx86iLhI/AAAAAAAAAaA/cexXgCffaLQ/s400/fring_00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93283" y="4159260"/>
            <a:ext cx="1624004" cy="2165340"/>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p:cNvSpPr>
            <a:spLocks noGrp="1"/>
          </p:cNvSpPr>
          <p:nvPr>
            <p:ph type="ctrTitle"/>
          </p:nvPr>
        </p:nvSpPr>
        <p:spPr>
          <a:xfrm>
            <a:off x="609600" y="1057638"/>
            <a:ext cx="7924800" cy="685800"/>
          </a:xfrm>
        </p:spPr>
        <p:txBody>
          <a:bodyPr/>
          <a:lstStyle/>
          <a:p>
            <a:r>
              <a:rPr lang="bg-BG" dirty="0" smtClean="0"/>
              <a:t>Електронна комуникация</a:t>
            </a:r>
            <a:endParaRPr lang="en-US" dirty="0"/>
          </a:p>
        </p:txBody>
      </p:sp>
      <p:sp>
        <p:nvSpPr>
          <p:cNvPr id="17" name="Subtitle 2"/>
          <p:cNvSpPr>
            <a:spLocks noGrp="1"/>
          </p:cNvSpPr>
          <p:nvPr>
            <p:ph type="subTitle" idx="1"/>
          </p:nvPr>
        </p:nvSpPr>
        <p:spPr>
          <a:xfrm>
            <a:off x="609600" y="1972038"/>
            <a:ext cx="7924800" cy="914400"/>
          </a:xfrm>
        </p:spPr>
        <p:txBody>
          <a:bodyPr/>
          <a:lstStyle/>
          <a:p>
            <a:r>
              <a:rPr lang="en-US" dirty="0" smtClean="0"/>
              <a:t>E-mail, Skype, ICQ, IRC, MSN Messenger, Yahoo Messenger, </a:t>
            </a:r>
            <a:r>
              <a:rPr lang="bg-BG" dirty="0" smtClean="0"/>
              <a:t>социални мрежи,</a:t>
            </a:r>
            <a:r>
              <a:rPr lang="en-US" dirty="0" smtClean="0"/>
              <a:t> </a:t>
            </a:r>
            <a:r>
              <a:rPr lang="bg-BG" dirty="0" smtClean="0"/>
              <a:t>форуми,</a:t>
            </a:r>
            <a:r>
              <a:rPr lang="en-US" dirty="0" smtClean="0"/>
              <a:t> …</a:t>
            </a:r>
            <a:endParaRPr lang="en-US" dirty="0"/>
          </a:p>
        </p:txBody>
      </p:sp>
      <p:grpSp>
        <p:nvGrpSpPr>
          <p:cNvPr id="18" name="Group 17"/>
          <p:cNvGrpSpPr/>
          <p:nvPr/>
        </p:nvGrpSpPr>
        <p:grpSpPr>
          <a:xfrm rot="180394">
            <a:off x="813307" y="3051066"/>
            <a:ext cx="3452190" cy="3061130"/>
            <a:chOff x="838200" y="2805288"/>
            <a:chExt cx="3539067" cy="3519312"/>
          </a:xfrm>
        </p:grpSpPr>
        <p:pic>
          <p:nvPicPr>
            <p:cNvPr id="19" name="Picture 2" descr="http://t3.gstatic.com/images?q=tbn:5n-ntiWWyI6t0M:http://i47.tinypic.com/1o4rjp.jpg&amp;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200" y="3657600"/>
              <a:ext cx="3287538" cy="2667000"/>
            </a:xfrm>
            <a:prstGeom prst="roundRect">
              <a:avLst>
                <a:gd name="adj" fmla="val 6932"/>
              </a:avLst>
            </a:prstGeom>
            <a:noFill/>
            <a:extLst>
              <a:ext uri="{909E8E84-426E-40DD-AFC4-6F175D3DCCD1}">
                <a14:hiddenFill xmlns:a14="http://schemas.microsoft.com/office/drawing/2010/main">
                  <a:solidFill>
                    <a:srgbClr val="FFFFFF"/>
                  </a:solidFill>
                </a14:hiddenFill>
              </a:ext>
            </a:extLst>
          </p:spPr>
        </p:pic>
        <p:pic>
          <p:nvPicPr>
            <p:cNvPr id="20" name="Picture 4" descr="http://xraycrossx.files.wordpress.com/2009/04/windows-live-messenger-2009.png?w=400&amp;h=40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67467" y="2805288"/>
              <a:ext cx="2209800" cy="1752600"/>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6" descr="http://t3.gstatic.com/images?q=tbn:55pvRVJ05X0-1M:http://i5.photobucket.com/albums/y160/Focke_Wulf-190/InstanM.jpg&amp;t=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1388151">
            <a:off x="5172936" y="3829858"/>
            <a:ext cx="3053731" cy="2287352"/>
          </a:xfrm>
          <a:prstGeom prst="roundRect">
            <a:avLst>
              <a:gd name="adj" fmla="val 10558"/>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43467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r>
              <a:rPr lang="en-US" dirty="0" smtClean="0"/>
              <a:t> 17</a:t>
            </a:r>
            <a:endParaRPr lang="en-US" dirty="0"/>
          </a:p>
        </p:txBody>
      </p:sp>
      <p:sp>
        <p:nvSpPr>
          <p:cNvPr id="3" name="Content Placeholder 2"/>
          <p:cNvSpPr>
            <a:spLocks noGrp="1"/>
          </p:cNvSpPr>
          <p:nvPr>
            <p:ph idx="1"/>
          </p:nvPr>
        </p:nvSpPr>
        <p:spPr>
          <a:xfrm>
            <a:off x="228600" y="1447800"/>
            <a:ext cx="8686800" cy="5638800"/>
          </a:xfrm>
        </p:spPr>
        <p:txBody>
          <a:bodyPr/>
          <a:lstStyle/>
          <a:p>
            <a:r>
              <a:rPr lang="ru-RU" sz="2400" dirty="0" smtClean="0"/>
              <a:t>Кой недостатък НЕ се отнася за VoIP (Voice over Internet Protocol) технологията?</a:t>
            </a:r>
          </a:p>
          <a:p>
            <a:pPr marL="0" indent="0">
              <a:buNone/>
            </a:pPr>
            <a:endParaRPr lang="bg-BG" dirty="0" smtClean="0"/>
          </a:p>
          <a:p>
            <a:pPr marL="0" indent="0">
              <a:buNone/>
            </a:pPr>
            <a:endParaRPr lang="bg-BG" dirty="0" smtClean="0"/>
          </a:p>
          <a:p>
            <a:pPr marL="0" indent="0">
              <a:buNone/>
            </a:pP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51</a:t>
            </a:fld>
            <a:endParaRPr lang="en-US" dirty="0"/>
          </a:p>
        </p:txBody>
      </p:sp>
      <p:sp>
        <p:nvSpPr>
          <p:cNvPr id="7" name="Oval 6"/>
          <p:cNvSpPr/>
          <p:nvPr/>
        </p:nvSpPr>
        <p:spPr>
          <a:xfrm>
            <a:off x="304800" y="55626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8" name="Rectangle 7"/>
          <p:cNvSpPr/>
          <p:nvPr/>
        </p:nvSpPr>
        <p:spPr>
          <a:xfrm>
            <a:off x="457200" y="1282115"/>
            <a:ext cx="7460922" cy="6155531"/>
          </a:xfrm>
          <a:prstGeom prst="rect">
            <a:avLst/>
          </a:prstGeom>
        </p:spPr>
        <p:txBody>
          <a:bodyPr wrap="square">
            <a:spAutoFit/>
          </a:bodyPr>
          <a:lstStyle/>
          <a:p>
            <a:endParaRPr lang="ru-RU" sz="2400" b="1" dirty="0" smtClean="0"/>
          </a:p>
          <a:p>
            <a:pPr marL="414338" indent="-514350">
              <a:lnSpc>
                <a:spcPts val="3800"/>
              </a:lnSpc>
              <a:spcBef>
                <a:spcPts val="600"/>
              </a:spcBef>
              <a:spcAft>
                <a:spcPts val="600"/>
              </a:spcAft>
              <a:buClr>
                <a:srgbClr val="8FD600"/>
              </a:buClr>
              <a:buFont typeface="+mj-lt"/>
              <a:buAutoNum type="alphaLcParenR"/>
            </a:pPr>
            <a:endParaRPr lang="en-US" sz="2400" b="1" dirty="0" smtClean="0"/>
          </a:p>
          <a:p>
            <a:pPr marL="414338" indent="-514350">
              <a:lnSpc>
                <a:spcPts val="3800"/>
              </a:lnSpc>
              <a:spcBef>
                <a:spcPts val="600"/>
              </a:spcBef>
              <a:spcAft>
                <a:spcPts val="600"/>
              </a:spcAft>
              <a:buClr>
                <a:srgbClr val="8FD600"/>
              </a:buClr>
              <a:buFont typeface="+mj-lt"/>
              <a:buAutoNum type="alphaLcParenR"/>
            </a:pPr>
            <a:r>
              <a:rPr lang="bg-BG" sz="2800" b="1" dirty="0" smtClean="0"/>
              <a:t>загуба на пакети</a:t>
            </a:r>
            <a:endParaRPr lang="en-US" sz="2800" b="1" dirty="0" smtClean="0"/>
          </a:p>
          <a:p>
            <a:pPr marL="414338" indent="-514350">
              <a:lnSpc>
                <a:spcPts val="3800"/>
              </a:lnSpc>
              <a:spcBef>
                <a:spcPts val="600"/>
              </a:spcBef>
              <a:spcAft>
                <a:spcPts val="600"/>
              </a:spcAft>
              <a:buClr>
                <a:srgbClr val="8FD600"/>
              </a:buClr>
              <a:buFont typeface="+mj-lt"/>
              <a:buAutoNum type="alphaLcParenR"/>
            </a:pPr>
            <a:r>
              <a:rPr lang="bg-BG" sz="2800" b="1" dirty="0" smtClean="0"/>
              <a:t>забавяне на пакети</a:t>
            </a:r>
            <a:endParaRPr lang="en-US" sz="2800" b="1" dirty="0" smtClean="0">
              <a:solidFill>
                <a:srgbClr val="CCFF66">
                  <a:lumMod val="40000"/>
                  <a:lumOff val="60000"/>
                </a:srgbClr>
              </a:solidFill>
              <a:effectLst>
                <a:outerShdw blurRad="38100" dist="38100" dir="2700000" algn="tl">
                  <a:srgbClr val="000000">
                    <a:alpha val="43137"/>
                  </a:srgbClr>
                </a:outerShdw>
              </a:effectLst>
              <a:latin typeface="Corbel"/>
            </a:endParaRPr>
          </a:p>
          <a:p>
            <a:pPr marL="414338" indent="-514350">
              <a:lnSpc>
                <a:spcPts val="3800"/>
              </a:lnSpc>
              <a:spcBef>
                <a:spcPts val="600"/>
              </a:spcBef>
              <a:spcAft>
                <a:spcPts val="600"/>
              </a:spcAft>
              <a:buClr>
                <a:srgbClr val="8FD600"/>
              </a:buClr>
              <a:buFont typeface="+mj-lt"/>
              <a:buAutoNum type="alphaLcParenR"/>
            </a:pPr>
            <a:r>
              <a:rPr lang="bg-BG" sz="2800" b="1" dirty="0" smtClean="0"/>
              <a:t>ехо</a:t>
            </a:r>
            <a:endParaRPr lang="en-US" sz="2800" b="1" dirty="0" smtClean="0"/>
          </a:p>
          <a:p>
            <a:pPr marL="414338" indent="-514350">
              <a:lnSpc>
                <a:spcPts val="3800"/>
              </a:lnSpc>
              <a:spcBef>
                <a:spcPts val="600"/>
              </a:spcBef>
              <a:spcAft>
                <a:spcPts val="600"/>
              </a:spcAft>
              <a:buClr>
                <a:srgbClr val="8FD600"/>
              </a:buClr>
              <a:buFont typeface="+mj-lt"/>
              <a:buAutoNum type="alphaLcParenR"/>
            </a:pPr>
            <a:r>
              <a:rPr lang="bg-BG" sz="2800" b="1" dirty="0" smtClean="0"/>
              <a:t>интерференция на сигнала</a:t>
            </a:r>
            <a:endParaRPr lang="en-US" sz="2800" b="1" dirty="0" smtClean="0"/>
          </a:p>
          <a:p>
            <a:pPr marL="414338" indent="-514350">
              <a:lnSpc>
                <a:spcPts val="3800"/>
              </a:lnSpc>
              <a:spcBef>
                <a:spcPts val="600"/>
              </a:spcBef>
              <a:spcAft>
                <a:spcPts val="600"/>
              </a:spcAft>
              <a:buClr>
                <a:srgbClr val="8FD600"/>
              </a:buClr>
              <a:buFont typeface="+mj-lt"/>
              <a:buAutoNum type="alphaLcParenR"/>
            </a:pPr>
            <a:r>
              <a:rPr lang="bg-BG" sz="2800" b="1" dirty="0" smtClean="0"/>
              <a:t>задръствания по мрежата</a:t>
            </a:r>
            <a:endParaRPr lang="en-US" sz="2800" b="1" dirty="0" smtClean="0"/>
          </a:p>
          <a:p>
            <a:pPr marL="414338" indent="-514350">
              <a:lnSpc>
                <a:spcPts val="3800"/>
              </a:lnSpc>
              <a:spcBef>
                <a:spcPts val="600"/>
              </a:spcBef>
              <a:spcAft>
                <a:spcPts val="600"/>
              </a:spcAft>
              <a:buClr>
                <a:srgbClr val="8FD600"/>
              </a:buClr>
              <a:buFont typeface="+mj-lt"/>
              <a:buAutoNum type="alphaLcParenR"/>
            </a:pPr>
            <a:r>
              <a:rPr lang="ru-RU" sz="2800" b="1" dirty="0" smtClean="0"/>
              <a:t>по-висока цена от разговор по телефона.</a:t>
            </a:r>
          </a:p>
          <a:p>
            <a:pPr marL="414338" indent="-514350">
              <a:lnSpc>
                <a:spcPts val="3800"/>
              </a:lnSpc>
              <a:spcBef>
                <a:spcPts val="600"/>
              </a:spcBef>
              <a:spcAft>
                <a:spcPts val="600"/>
              </a:spcAft>
              <a:buClr>
                <a:srgbClr val="8FD600"/>
              </a:buClr>
              <a:buFont typeface="+mj-lt"/>
              <a:buAutoNum type="alphaLcParenR"/>
            </a:pPr>
            <a:endParaRPr lang="en-US" sz="2800" b="1" dirty="0" smtClean="0">
              <a:solidFill>
                <a:srgbClr val="CCFF66">
                  <a:lumMod val="40000"/>
                  <a:lumOff val="60000"/>
                </a:srgbClr>
              </a:solidFill>
              <a:effectLst>
                <a:outerShdw blurRad="38100" dist="38100" dir="2700000" algn="tl">
                  <a:srgbClr val="000000">
                    <a:alpha val="43137"/>
                  </a:srgbClr>
                </a:outerShdw>
              </a:effectLst>
              <a:latin typeface="Corbel"/>
            </a:endParaRPr>
          </a:p>
          <a:p>
            <a:pPr marL="414338" indent="-514350">
              <a:lnSpc>
                <a:spcPts val="3800"/>
              </a:lnSpc>
              <a:spcBef>
                <a:spcPts val="600"/>
              </a:spcBef>
              <a:spcAft>
                <a:spcPts val="600"/>
              </a:spcAft>
              <a:buClr>
                <a:srgbClr val="8FD600"/>
              </a:buClr>
              <a:buFont typeface="+mj-lt"/>
              <a:buAutoNum type="alphaLcParenR"/>
            </a:pPr>
            <a:endParaRPr lang="en-US" sz="2800" b="1" dirty="0">
              <a:solidFill>
                <a:srgbClr val="CCFF66">
                  <a:lumMod val="40000"/>
                  <a:lumOff val="60000"/>
                </a:srgbClr>
              </a:solidFill>
              <a:effectLst>
                <a:outerShdw blurRad="38100" dist="38100" dir="2700000" algn="tl">
                  <a:srgbClr val="000000">
                    <a:alpha val="43137"/>
                  </a:srgbClr>
                </a:outerShdw>
              </a:effectLst>
              <a:latin typeface="Corbel"/>
            </a:endParaRPr>
          </a:p>
        </p:txBody>
      </p:sp>
      <p:pic>
        <p:nvPicPr>
          <p:cNvPr id="1030" name="Picture 6" descr="C:\Users\denis\Desktop\VoIP providers.jpg"/>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4000"/>
                    </a14:imgEffect>
                    <a14:imgEffect>
                      <a14:brightnessContrast bright="-32000" contrast="42000"/>
                    </a14:imgEffect>
                  </a14:imgLayer>
                </a14:imgProps>
              </a:ext>
              <a:ext uri="{28A0092B-C50C-407E-A947-70E740481C1C}">
                <a14:useLocalDpi xmlns:a14="http://schemas.microsoft.com/office/drawing/2010/main" val="0"/>
              </a:ext>
            </a:extLst>
          </a:blip>
          <a:srcRect l="-23" r="-23"/>
          <a:stretch/>
        </p:blipFill>
        <p:spPr bwMode="auto">
          <a:xfrm>
            <a:off x="5181600" y="2286000"/>
            <a:ext cx="2986476" cy="1982499"/>
          </a:xfrm>
          <a:prstGeom prst="rect">
            <a:avLst/>
          </a:prstGeom>
          <a:ln cmpd="sng">
            <a:solidFill>
              <a:schemeClr val="tx1">
                <a:lumMod val="20000"/>
                <a:lumOff val="80000"/>
              </a:schemeClr>
            </a:solidFill>
          </a:ln>
          <a:effectLst>
            <a:glow rad="228600">
              <a:schemeClr val="bg2">
                <a:lumMod val="20000"/>
                <a:lumOff val="80000"/>
                <a:alpha val="40000"/>
              </a:schemeClr>
            </a:glow>
            <a:outerShdw blurRad="50800" dir="5400000" algn="ctr" rotWithShape="0">
              <a:srgbClr val="000000">
                <a:alpha val="43137"/>
              </a:srgbClr>
            </a:outerShdw>
          </a:effectLst>
          <a:scene3d>
            <a:camera prst="perspectiveRelaxed">
              <a:rot lat="19800000" lon="0" rev="0"/>
            </a:camera>
            <a:lightRig rig="threePt" dir="t"/>
          </a:scene3d>
        </p:spPr>
      </p:pic>
    </p:spTree>
    <p:extLst>
      <p:ext uri="{BB962C8B-B14F-4D97-AF65-F5344CB8AC3E}">
        <p14:creationId xmlns:p14="http://schemas.microsoft.com/office/powerpoint/2010/main" val="99033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r>
              <a:rPr lang="en-US" dirty="0" smtClean="0"/>
              <a:t> 17</a:t>
            </a:r>
            <a:endParaRPr lang="en-US" dirty="0"/>
          </a:p>
        </p:txBody>
      </p:sp>
      <p:sp>
        <p:nvSpPr>
          <p:cNvPr id="3" name="Content Placeholder 2"/>
          <p:cNvSpPr>
            <a:spLocks noGrp="1"/>
          </p:cNvSpPr>
          <p:nvPr>
            <p:ph idx="1"/>
          </p:nvPr>
        </p:nvSpPr>
        <p:spPr>
          <a:xfrm>
            <a:off x="228600" y="1219200"/>
            <a:ext cx="8686800" cy="5638800"/>
          </a:xfrm>
        </p:spPr>
        <p:txBody>
          <a:bodyPr/>
          <a:lstStyle/>
          <a:p>
            <a:r>
              <a:rPr lang="ru-RU" sz="2400" dirty="0" smtClean="0"/>
              <a:t>Интернет телефония или IP телефония, или съкратено от английски VoIP (на английски: </a:t>
            </a:r>
            <a:r>
              <a:rPr lang="ru-RU" sz="2400" i="1" dirty="0" smtClean="0"/>
              <a:t>Voice over Internet Protocol, Voice over IP - глас чрез Интернет протокол</a:t>
            </a:r>
            <a:r>
              <a:rPr lang="ru-RU" sz="2400" dirty="0" smtClean="0"/>
              <a:t>) е технология, която позволява пренасянето на глас (телефония) благодарение на инфраструктурата на Интернет. Терминът може да се отнася до връзка между два компютъра, два телефонни апарата, или компютър и телефонен апарат, стига сигналът да се пренася в част от пътя си чрез IP пакети.</a:t>
            </a:r>
            <a:endParaRPr lang="en-US" sz="2400" dirty="0" smtClean="0"/>
          </a:p>
          <a:p>
            <a:r>
              <a:rPr lang="bg-BG" sz="2400" dirty="0" smtClean="0"/>
              <a:t>Информация:</a:t>
            </a:r>
            <a:r>
              <a:rPr lang="en-US" sz="2400" dirty="0" smtClean="0"/>
              <a:t> </a:t>
            </a:r>
          </a:p>
          <a:p>
            <a:pPr lvl="1"/>
            <a:r>
              <a:rPr lang="en-CA" sz="2400" dirty="0" err="1" smtClean="0">
                <a:hlinkClick r:id="rId2"/>
              </a:rPr>
              <a:t>http://bg.wikipedia.org/wiki/Voip</a:t>
            </a:r>
            <a:endParaRPr lang="bg-BG" sz="24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52</a:t>
            </a:fld>
            <a:endParaRPr lang="en-US" dirty="0"/>
          </a:p>
        </p:txBody>
      </p:sp>
      <p:pic>
        <p:nvPicPr>
          <p:cNvPr id="5" name="Picture 4" descr="voip.jpg"/>
          <p:cNvPicPr>
            <a:picLocks noChangeAspect="1"/>
          </p:cNvPicPr>
          <p:nvPr/>
        </p:nvPicPr>
        <p:blipFill>
          <a:blip r:embed="rId3" cstate="print">
            <a:extLst>
              <a:ext uri="{BEBA8EAE-BF5A-486C-A8C5-ECC9F3942E4B}">
                <a14:imgProps xmlns:a14="http://schemas.microsoft.com/office/drawing/2010/main">
                  <a14:imgLayer r:embed="rId4">
                    <a14:imgEffect>
                      <a14:brightnessContrast bright="3000"/>
                    </a14:imgEffect>
                  </a14:imgLayer>
                </a14:imgProps>
              </a:ext>
            </a:extLst>
          </a:blip>
          <a:stretch>
            <a:fillRect/>
          </a:stretch>
        </p:blipFill>
        <p:spPr>
          <a:xfrm>
            <a:off x="6349507" y="4584220"/>
            <a:ext cx="2001957" cy="1555009"/>
          </a:xfrm>
          <a:prstGeom prst="rect">
            <a:avLst/>
          </a:prstGeom>
          <a:effectLst>
            <a:glow rad="139700">
              <a:schemeClr val="accent5">
                <a:satMod val="175000"/>
                <a:alpha val="40000"/>
              </a:schemeClr>
            </a:glow>
            <a:softEdge rad="0"/>
          </a:effectLst>
        </p:spPr>
      </p:pic>
    </p:spTree>
    <p:extLst>
      <p:ext uri="{BB962C8B-B14F-4D97-AF65-F5344CB8AC3E}">
        <p14:creationId xmlns:p14="http://schemas.microsoft.com/office/powerpoint/2010/main" val="186732985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ctrTitle"/>
          </p:nvPr>
        </p:nvSpPr>
        <p:spPr>
          <a:xfrm>
            <a:off x="609600" y="4495800"/>
            <a:ext cx="7924800" cy="685800"/>
          </a:xfrm>
        </p:spPr>
        <p:txBody>
          <a:bodyPr/>
          <a:lstStyle/>
          <a:p>
            <a:r>
              <a:rPr lang="en-US" dirty="0" smtClean="0"/>
              <a:t>World Wide Web (WWW)</a:t>
            </a:r>
            <a:endParaRPr lang="en-US" dirty="0"/>
          </a:p>
        </p:txBody>
      </p:sp>
      <p:sp>
        <p:nvSpPr>
          <p:cNvPr id="25" name="Subtitle 2"/>
          <p:cNvSpPr>
            <a:spLocks noGrp="1"/>
          </p:cNvSpPr>
          <p:nvPr>
            <p:ph type="subTitle" idx="1"/>
          </p:nvPr>
        </p:nvSpPr>
        <p:spPr>
          <a:xfrm>
            <a:off x="609600" y="5334000"/>
            <a:ext cx="7924800" cy="1107280"/>
          </a:xfrm>
        </p:spPr>
        <p:txBody>
          <a:bodyPr/>
          <a:lstStyle/>
          <a:p>
            <a:r>
              <a:rPr lang="bg-BG" dirty="0" smtClean="0"/>
              <a:t>Как работи </a:t>
            </a:r>
            <a:r>
              <a:rPr lang="en-US" dirty="0" smtClean="0"/>
              <a:t>WWW?</a:t>
            </a:r>
            <a:r>
              <a:rPr lang="bg-BG" dirty="0" smtClean="0"/>
              <a:t> Протоколът </a:t>
            </a:r>
            <a:r>
              <a:rPr lang="en-US" dirty="0" smtClean="0"/>
              <a:t>HTTP, GET</a:t>
            </a:r>
            <a:r>
              <a:rPr lang="bg-BG" dirty="0" smtClean="0"/>
              <a:t>,</a:t>
            </a:r>
            <a:r>
              <a:rPr lang="en-US" dirty="0" smtClean="0"/>
              <a:t> POST, URL, </a:t>
            </a:r>
            <a:r>
              <a:rPr lang="bg-BG" dirty="0" smtClean="0"/>
              <a:t>уеб браузър, уеб страница, уеб сайт, …</a:t>
            </a:r>
            <a:endParaRPr lang="en-US" dirty="0"/>
          </a:p>
        </p:txBody>
      </p:sp>
      <p:pic>
        <p:nvPicPr>
          <p:cNvPr id="26" name="Picture 2" descr="http://www.yourname.net.au/images/ist2_7677184-www.jpg"/>
          <p:cNvPicPr>
            <a:picLocks noChangeAspect="1" noChangeArrowheads="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90600" y="1165415"/>
            <a:ext cx="2873342" cy="2865062"/>
          </a:xfrm>
          <a:prstGeom prst="roundRect">
            <a:avLst>
              <a:gd name="adj" fmla="val 4058"/>
            </a:avLst>
          </a:prstGeom>
          <a:noFill/>
          <a:extLst>
            <a:ext uri="{909E8E84-426E-40DD-AFC4-6F175D3DCCD1}">
              <a14:hiddenFill xmlns:a14="http://schemas.microsoft.com/office/drawing/2010/main">
                <a:solidFill>
                  <a:srgbClr val="FFFFFF"/>
                </a:solidFill>
              </a14:hiddenFill>
            </a:ext>
          </a:extLst>
        </p:spPr>
      </p:pic>
      <p:pic>
        <p:nvPicPr>
          <p:cNvPr id="27" name="Picture 4" descr="http://www.adcet.edu.au/uploads/images/wwwconfusi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80058" y="1165415"/>
            <a:ext cx="2873342" cy="2865062"/>
          </a:xfrm>
          <a:prstGeom prst="roundRect">
            <a:avLst>
              <a:gd name="adj" fmla="val 3664"/>
            </a:avLst>
          </a:prstGeom>
          <a:noFill/>
          <a:extLst>
            <a:ext uri="{909E8E84-426E-40DD-AFC4-6F175D3DCCD1}">
              <a14:hiddenFill xmlns:a14="http://schemas.microsoft.com/office/drawing/2010/main">
                <a:solidFill>
                  <a:srgbClr val="FFFFFF"/>
                </a:solidFill>
              </a14:hiddenFill>
            </a:ext>
          </a:extLst>
        </p:spPr>
      </p:pic>
      <p:pic>
        <p:nvPicPr>
          <p:cNvPr id="28" name="Picture 6" descr="http://users.skynet.be/roland/Blue/http.jpg"/>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a:off x="2590800" y="533400"/>
            <a:ext cx="3973689" cy="1106311"/>
          </a:xfrm>
          <a:prstGeom prst="roundRect">
            <a:avLst>
              <a:gd name="adj" fmla="val 34014"/>
            </a:avLst>
          </a:prstGeom>
          <a:noFill/>
          <a:effectLst>
            <a:glow rad="190500">
              <a:schemeClr val="accent5">
                <a:satMod val="175000"/>
                <a:alpha val="10000"/>
              </a:schemeClr>
            </a:glow>
            <a:softEdge rad="127000"/>
          </a:effectLst>
          <a:extLst>
            <a:ext uri="{909E8E84-426E-40DD-AFC4-6F175D3DCCD1}">
              <a14:hiddenFill xmlns:a14="http://schemas.microsoft.com/office/drawing/2010/main">
                <a:solidFill>
                  <a:srgbClr val="FFFFFF"/>
                </a:solidFill>
              </a14:hiddenFill>
            </a:ext>
          </a:extLst>
        </p:spPr>
      </p:pic>
      <p:pic>
        <p:nvPicPr>
          <p:cNvPr id="29" name="Picture 8" descr="http://www.worldphoto360.com/wp-content/uploads/2010/08/web-browsers.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3733800" y="1828800"/>
            <a:ext cx="1790700" cy="1790700"/>
          </a:xfrm>
          <a:prstGeom prst="roundRect">
            <a:avLst>
              <a:gd name="adj" fmla="val 35579"/>
            </a:avLst>
          </a:prstGeom>
          <a:noFill/>
          <a:effectLst>
            <a:outerShdw blurRad="139700" sx="111000" sy="111000" algn="ctr" rotWithShape="0">
              <a:prstClr val="black">
                <a:alpha val="25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951174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smtClean="0"/>
              <a:t>Въпрос</a:t>
            </a:r>
            <a:r>
              <a:rPr lang="en-US" sz="3600" dirty="0" smtClean="0"/>
              <a:t> 18</a:t>
            </a:r>
            <a:endParaRPr lang="en-US" sz="3600" dirty="0"/>
          </a:p>
        </p:txBody>
      </p:sp>
      <p:sp>
        <p:nvSpPr>
          <p:cNvPr id="3" name="Content Placeholder 2"/>
          <p:cNvSpPr>
            <a:spLocks noGrp="1"/>
          </p:cNvSpPr>
          <p:nvPr>
            <p:ph idx="1"/>
          </p:nvPr>
        </p:nvSpPr>
        <p:spPr>
          <a:xfrm>
            <a:off x="228600" y="1371600"/>
            <a:ext cx="8686800" cy="5791200"/>
          </a:xfrm>
        </p:spPr>
        <p:txBody>
          <a:bodyPr/>
          <a:lstStyle/>
          <a:p>
            <a:r>
              <a:rPr lang="bg-BG" sz="2400" dirty="0" smtClean="0">
                <a:solidFill>
                  <a:srgbClr val="F5FFC2"/>
                </a:solidFill>
              </a:rPr>
              <a:t>Уебсайт </a:t>
            </a:r>
            <a:r>
              <a:rPr lang="bg-BG" sz="2400" dirty="0" smtClean="0"/>
              <a:t>е</a:t>
            </a:r>
            <a:r>
              <a:rPr lang="en-US" sz="2400" dirty="0" smtClean="0"/>
              <a:t>:</a:t>
            </a:r>
          </a:p>
          <a:p>
            <a:pPr marL="871538" lvl="1" indent="-514350">
              <a:buFont typeface="+mj-lt"/>
              <a:buAutoNum type="alphaLcParenR"/>
            </a:pPr>
            <a:r>
              <a:rPr lang="bg-BG" sz="2400" dirty="0" smtClean="0"/>
              <a:t>Уеб документ, подходящ за </a:t>
            </a:r>
            <a:r>
              <a:rPr lang="en-US" sz="2400" dirty="0" smtClean="0"/>
              <a:t>World Wide Web </a:t>
            </a:r>
            <a:r>
              <a:rPr lang="bg-BG" sz="2400" dirty="0" smtClean="0"/>
              <a:t>и за уеб браузър</a:t>
            </a:r>
            <a:r>
              <a:rPr lang="en-US" sz="2400" dirty="0" smtClean="0"/>
              <a:t>.</a:t>
            </a:r>
          </a:p>
          <a:p>
            <a:pPr marL="871538" lvl="1" indent="-514350">
              <a:buFont typeface="+mj-lt"/>
              <a:buAutoNum type="alphaLcParenR"/>
            </a:pPr>
            <a:r>
              <a:rPr lang="bg-BG" sz="2400" dirty="0" smtClean="0"/>
              <a:t>Съвкупност от свързани уеб страници, намиращи се на един-единствен уеб домейн. </a:t>
            </a:r>
            <a:endParaRPr lang="en-US" sz="2400" dirty="0" smtClean="0"/>
          </a:p>
          <a:p>
            <a:pPr marL="871538" lvl="1" indent="-514350">
              <a:buFont typeface="+mj-lt"/>
              <a:buAutoNum type="alphaLcParenR"/>
            </a:pPr>
            <a:r>
              <a:rPr lang="bg-BG" sz="2400" dirty="0" smtClean="0"/>
              <a:t>Приложение, което използва уеб браузър като клиент. </a:t>
            </a:r>
            <a:endParaRPr lang="en-US" sz="2400" dirty="0" smtClean="0"/>
          </a:p>
          <a:p>
            <a:pPr marL="871538" lvl="1" indent="-514350">
              <a:buFont typeface="+mj-lt"/>
              <a:buAutoNum type="alphaLcParenR"/>
            </a:pPr>
            <a:r>
              <a:rPr lang="bg-BG" sz="2400" dirty="0" smtClean="0"/>
              <a:t>Софтуерно приложение за намиране, представяне и пренасочване на информационни ресурси от  </a:t>
            </a:r>
            <a:r>
              <a:rPr lang="en-US" sz="2400" dirty="0" smtClean="0"/>
              <a:t>World Wide Web.</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54</a:t>
            </a:fld>
            <a:endParaRPr lang="en-US" dirty="0"/>
          </a:p>
        </p:txBody>
      </p:sp>
      <p:sp>
        <p:nvSpPr>
          <p:cNvPr id="5" name="Oval 4"/>
          <p:cNvSpPr/>
          <p:nvPr/>
        </p:nvSpPr>
        <p:spPr>
          <a:xfrm>
            <a:off x="457200" y="2819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92365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r>
              <a:rPr lang="en-US" dirty="0" smtClean="0"/>
              <a:t> 18</a:t>
            </a:r>
            <a:endParaRPr lang="en-US" dirty="0"/>
          </a:p>
        </p:txBody>
      </p:sp>
      <p:sp>
        <p:nvSpPr>
          <p:cNvPr id="3" name="Content Placeholder 2"/>
          <p:cNvSpPr>
            <a:spLocks noGrp="1"/>
          </p:cNvSpPr>
          <p:nvPr>
            <p:ph idx="1"/>
          </p:nvPr>
        </p:nvSpPr>
        <p:spPr>
          <a:xfrm>
            <a:off x="228600" y="1219200"/>
            <a:ext cx="8686800" cy="5638800"/>
          </a:xfrm>
        </p:spPr>
        <p:txBody>
          <a:bodyPr/>
          <a:lstStyle/>
          <a:p>
            <a:r>
              <a:rPr lang="ru-RU" sz="2400" dirty="0" smtClean="0"/>
              <a:t>Уебсайт (също уеб сайт) е съвкупност от уеб страници, които се адресират на общ URL, който често се състои само от името на домейна или IP адреса и пътя до основната директория („/“) в мрежа, базирана на протокола IP. Всеки уебсайт се хоства на компютър (компютри), наречен уеб сървър, достъпен през мрежа като например Интернет или частнилокални мрежи. За разглеждането на уебсайтове са създадени специални програми, наречени уеб браузъри. Съществуват различни видове уебсайтове в зависимост от тяхното предназначение, аудитория и съдържание.</a:t>
            </a:r>
          </a:p>
          <a:p>
            <a:r>
              <a:rPr lang="ru-RU" sz="2400" dirty="0" smtClean="0"/>
              <a:t>Информация:</a:t>
            </a:r>
          </a:p>
          <a:p>
            <a:pPr lvl="1"/>
            <a:r>
              <a:rPr lang="en-CA" sz="2400" dirty="0" smtClean="0">
                <a:solidFill>
                  <a:schemeClr val="tx1">
                    <a:lumMod val="50000"/>
                  </a:schemeClr>
                </a:solidFill>
                <a:hlinkClick r:id="rId2"/>
              </a:rPr>
              <a:t>http://goo.gl/ghsKLF</a:t>
            </a:r>
            <a:endParaRPr lang="bg-BG" sz="2200" dirty="0" smtClean="0">
              <a:solidFill>
                <a:schemeClr val="tx1">
                  <a:lumMod val="5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55</a:t>
            </a:fld>
            <a:endParaRPr lang="en-US" dirty="0"/>
          </a:p>
        </p:txBody>
      </p:sp>
      <p:pic>
        <p:nvPicPr>
          <p:cNvPr id="5122" name="Picture 2" descr="C:\Users\denis\Desktop\index.jpg"/>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500"/>
                    </a14:imgEffect>
                  </a14:imgLayer>
                </a14:imgProps>
              </a:ext>
              <a:ext uri="{28A0092B-C50C-407E-A947-70E740481C1C}">
                <a14:useLocalDpi xmlns:a14="http://schemas.microsoft.com/office/drawing/2010/main" val="0"/>
              </a:ext>
            </a:extLst>
          </a:blip>
          <a:srcRect/>
          <a:stretch>
            <a:fillRect/>
          </a:stretch>
        </p:blipFill>
        <p:spPr bwMode="auto">
          <a:xfrm>
            <a:off x="4572000" y="5181600"/>
            <a:ext cx="3505200" cy="1418151"/>
          </a:xfrm>
          <a:prstGeom prst="rect">
            <a:avLst/>
          </a:prstGeom>
          <a:noFill/>
          <a:effectLst>
            <a:glow rad="419100">
              <a:schemeClr val="accent6">
                <a:alpha val="0"/>
              </a:schemeClr>
            </a:glow>
            <a:softEdge rad="190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03306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a:xfrm>
            <a:off x="609600" y="4495800"/>
            <a:ext cx="7924800" cy="685800"/>
          </a:xfrm>
        </p:spPr>
        <p:txBody>
          <a:bodyPr/>
          <a:lstStyle/>
          <a:p>
            <a:r>
              <a:rPr lang="bg-BG" dirty="0" smtClean="0"/>
              <a:t>Уеб дизайн, </a:t>
            </a:r>
            <a:r>
              <a:rPr lang="en-US" dirty="0" smtClean="0"/>
              <a:t>HTML, CSS</a:t>
            </a:r>
            <a:endParaRPr lang="en-US" dirty="0"/>
          </a:p>
        </p:txBody>
      </p:sp>
      <p:sp>
        <p:nvSpPr>
          <p:cNvPr id="11" name="Subtitle 2"/>
          <p:cNvSpPr>
            <a:spLocks noGrp="1"/>
          </p:cNvSpPr>
          <p:nvPr>
            <p:ph type="subTitle" idx="1"/>
          </p:nvPr>
        </p:nvSpPr>
        <p:spPr>
          <a:xfrm>
            <a:off x="609600" y="5410200"/>
            <a:ext cx="7924800" cy="873920"/>
          </a:xfrm>
        </p:spPr>
        <p:txBody>
          <a:bodyPr/>
          <a:lstStyle/>
          <a:p>
            <a:r>
              <a:rPr lang="bg-BG" dirty="0" smtClean="0"/>
              <a:t>Уеб дизайн, </a:t>
            </a:r>
            <a:r>
              <a:rPr lang="en-US" dirty="0" smtClean="0"/>
              <a:t>HTML, CSS, </a:t>
            </a:r>
            <a:r>
              <a:rPr lang="bg-BG" dirty="0" smtClean="0"/>
              <a:t>текст, графика, препратки, таблици, формуляри, …</a:t>
            </a:r>
            <a:endParaRPr lang="en-US" dirty="0"/>
          </a:p>
        </p:txBody>
      </p:sp>
      <p:pic>
        <p:nvPicPr>
          <p:cNvPr id="12" name="Picture 2" descr="http://www.duoh.com/graphics/services-visua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33626" y="762000"/>
            <a:ext cx="4448174" cy="3209632"/>
          </a:xfrm>
          <a:prstGeom prst="roundRect">
            <a:avLst>
              <a:gd name="adj" fmla="val 1895"/>
            </a:avLst>
          </a:prstGeom>
          <a:noFill/>
          <a:extLst>
            <a:ext uri="{909E8E84-426E-40DD-AFC4-6F175D3DCCD1}">
              <a14:hiddenFill xmlns:a14="http://schemas.microsoft.com/office/drawing/2010/main">
                <a:solidFill>
                  <a:srgbClr val="FFFFFF"/>
                </a:solidFill>
              </a14:hiddenFill>
            </a:ext>
          </a:extLst>
        </p:spPr>
      </p:pic>
      <p:pic>
        <p:nvPicPr>
          <p:cNvPr id="13" name="Picture 2" descr="http://us.123rf.com/400wm/400/400/kentoh/kentoh0901/kentoh090100047/4081477.jp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462193" y="2895600"/>
            <a:ext cx="2509607" cy="1165175"/>
          </a:xfrm>
          <a:prstGeom prst="roundRect">
            <a:avLst>
              <a:gd name="adj" fmla="val 5096"/>
            </a:avLst>
          </a:prstGeom>
          <a:noFill/>
          <a:ln>
            <a:solidFill>
              <a:schemeClr val="accent5">
                <a:lumMod val="75000"/>
              </a:schemeClr>
            </a:solidFill>
          </a:ln>
        </p:spPr>
      </p:pic>
      <p:pic>
        <p:nvPicPr>
          <p:cNvPr id="14"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24600" y="1295400"/>
            <a:ext cx="2153680" cy="2852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descr="http://www.filemaker.com.au/products/filemaker-pro/images/icon_script_trigger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1440797">
            <a:off x="653293" y="1094834"/>
            <a:ext cx="1932382" cy="1932382"/>
          </a:xfrm>
          <a:prstGeom prst="rect">
            <a:avLst/>
          </a:prstGeom>
          <a:noFill/>
          <a:effectLst/>
        </p:spPr>
      </p:pic>
    </p:spTree>
    <p:extLst>
      <p:ext uri="{BB962C8B-B14F-4D97-AF65-F5344CB8AC3E}">
        <p14:creationId xmlns:p14="http://schemas.microsoft.com/office/powerpoint/2010/main" val="193276386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smtClean="0"/>
              <a:t>Въпрос</a:t>
            </a:r>
            <a:r>
              <a:rPr lang="en-US" sz="3600" dirty="0" smtClean="0"/>
              <a:t> 19</a:t>
            </a:r>
            <a:endParaRPr lang="en-US" sz="3600" dirty="0"/>
          </a:p>
        </p:txBody>
      </p:sp>
      <p:sp>
        <p:nvSpPr>
          <p:cNvPr id="3" name="Content Placeholder 2"/>
          <p:cNvSpPr>
            <a:spLocks noGrp="1"/>
          </p:cNvSpPr>
          <p:nvPr>
            <p:ph idx="1"/>
          </p:nvPr>
        </p:nvSpPr>
        <p:spPr>
          <a:xfrm>
            <a:off x="228600" y="1524000"/>
            <a:ext cx="8686800" cy="5867400"/>
          </a:xfrm>
        </p:spPr>
        <p:txBody>
          <a:bodyPr/>
          <a:lstStyle/>
          <a:p>
            <a:pPr lvl="0"/>
            <a:r>
              <a:rPr lang="bg-BG" sz="2400" dirty="0" smtClean="0"/>
              <a:t>В </a:t>
            </a:r>
            <a:r>
              <a:rPr lang="en-US" sz="2400" dirty="0" smtClean="0"/>
              <a:t>HTML</a:t>
            </a:r>
            <a:r>
              <a:rPr lang="bg-BG" sz="2400" dirty="0" smtClean="0"/>
              <a:t> документ къде е правилно да пренасочим към външен файл със стилове?</a:t>
            </a:r>
            <a:r>
              <a:rPr lang="en-US" sz="2400" dirty="0" smtClean="0"/>
              <a:t> </a:t>
            </a:r>
          </a:p>
          <a:p>
            <a:pPr marL="871538" lvl="1" indent="-514350">
              <a:spcBef>
                <a:spcPts val="300"/>
              </a:spcBef>
              <a:spcAft>
                <a:spcPts val="300"/>
              </a:spcAft>
              <a:buFont typeface="+mj-lt"/>
              <a:buAutoNum type="alphaLcParenR"/>
            </a:pPr>
            <a:r>
              <a:rPr lang="bg-BG" sz="2400" dirty="0" smtClean="0"/>
              <a:t>В началото на документа</a:t>
            </a:r>
            <a:endParaRPr lang="en-US" sz="2400" dirty="0" smtClean="0"/>
          </a:p>
          <a:p>
            <a:pPr marL="871538" lvl="1" indent="-514350">
              <a:spcBef>
                <a:spcPts val="300"/>
              </a:spcBef>
              <a:spcAft>
                <a:spcPts val="300"/>
              </a:spcAft>
              <a:buFont typeface="+mj-lt"/>
              <a:buAutoNum type="alphaLcParenR"/>
            </a:pPr>
            <a:r>
              <a:rPr lang="bg-BG" sz="2400" dirty="0" smtClean="0"/>
              <a:t>В края на документа</a:t>
            </a:r>
            <a:endParaRPr lang="en-US" sz="2400" dirty="0" smtClean="0"/>
          </a:p>
          <a:p>
            <a:pPr marL="871538" lvl="1" indent="-514350">
              <a:spcBef>
                <a:spcPts val="300"/>
              </a:spcBef>
              <a:spcAft>
                <a:spcPts val="300"/>
              </a:spcAft>
              <a:buFont typeface="+mj-lt"/>
              <a:buAutoNum type="alphaLcParenR"/>
            </a:pPr>
            <a:r>
              <a:rPr lang="bg-BG" sz="2400" dirty="0" smtClean="0"/>
              <a:t>В секцията </a:t>
            </a:r>
            <a:r>
              <a:rPr lang="en-US" sz="2400" dirty="0" smtClean="0"/>
              <a:t>&lt;body&gt;</a:t>
            </a:r>
          </a:p>
          <a:p>
            <a:pPr marL="871538" lvl="1" indent="-514350">
              <a:spcBef>
                <a:spcPts val="300"/>
              </a:spcBef>
              <a:spcAft>
                <a:spcPts val="300"/>
              </a:spcAft>
              <a:buFont typeface="+mj-lt"/>
              <a:buAutoNum type="alphaLcParenR"/>
            </a:pPr>
            <a:r>
              <a:rPr lang="bg-BG" sz="2400" dirty="0" smtClean="0"/>
              <a:t>В секцията </a:t>
            </a:r>
            <a:r>
              <a:rPr lang="en-US" sz="2400" dirty="0" smtClean="0"/>
              <a:t>&lt;head&gt; </a:t>
            </a:r>
          </a:p>
          <a:p>
            <a:pPr marL="871538" lvl="1" indent="-514350">
              <a:spcBef>
                <a:spcPts val="300"/>
              </a:spcBef>
              <a:spcAft>
                <a:spcPts val="300"/>
              </a:spcAft>
              <a:buFont typeface="+mj-lt"/>
              <a:buAutoNum type="alphaLcParenR"/>
            </a:pPr>
            <a:r>
              <a:rPr lang="bg-BG" sz="2400" dirty="0" smtClean="0"/>
              <a:t>Няма верен отговор</a:t>
            </a:r>
          </a:p>
          <a:p>
            <a:pPr marL="871538" lvl="1" indent="-514350">
              <a:spcBef>
                <a:spcPts val="300"/>
              </a:spcBef>
              <a:spcAft>
                <a:spcPts val="300"/>
              </a:spcAft>
              <a:buNone/>
            </a:pP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57</a:t>
            </a:fld>
            <a:endParaRPr lang="en-US" dirty="0"/>
          </a:p>
        </p:txBody>
      </p:sp>
      <p:sp>
        <p:nvSpPr>
          <p:cNvPr id="5" name="Oval 4"/>
          <p:cNvSpPr/>
          <p:nvPr/>
        </p:nvSpPr>
        <p:spPr>
          <a:xfrm>
            <a:off x="457200" y="3733800"/>
            <a:ext cx="602545"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6" name="Picture 5" descr="html-5-css-style-sheet.jpg"/>
          <p:cNvPicPr>
            <a:picLocks noChangeAspect="1"/>
          </p:cNvPicPr>
          <p:nvPr/>
        </p:nvPicPr>
        <p:blipFill rotWithShape="1">
          <a:blip r:embed="rId2" cstate="print">
            <a:extLst>
              <a:ext uri="{BEBA8EAE-BF5A-486C-A8C5-ECC9F3942E4B}">
                <a14:imgProps xmlns:a14="http://schemas.microsoft.com/office/drawing/2010/main">
                  <a14:imgLayer r:embed="rId3">
                    <a14:imgEffect>
                      <a14:artisticFilmGrain/>
                    </a14:imgEffect>
                    <a14:imgEffect>
                      <a14:sharpenSoften amount="-4000"/>
                    </a14:imgEffect>
                    <a14:imgEffect>
                      <a14:brightnessContrast bright="-35000" contrast="6000"/>
                    </a14:imgEffect>
                  </a14:imgLayer>
                </a14:imgProps>
              </a:ext>
            </a:extLst>
          </a:blip>
          <a:srcRect l="-1" r="1024"/>
          <a:stretch/>
        </p:blipFill>
        <p:spPr>
          <a:xfrm>
            <a:off x="4182061" y="3505200"/>
            <a:ext cx="3987540" cy="2459736"/>
          </a:xfrm>
          <a:prstGeom prst="rect">
            <a:avLst/>
          </a:prstGeom>
          <a:effectLst>
            <a:glow rad="342900">
              <a:schemeClr val="accent1">
                <a:alpha val="0"/>
              </a:schemeClr>
            </a:glow>
            <a:softEdge rad="317500"/>
          </a:effectLst>
        </p:spPr>
      </p:pic>
    </p:spTree>
    <p:extLst>
      <p:ext uri="{BB962C8B-B14F-4D97-AF65-F5344CB8AC3E}">
        <p14:creationId xmlns:p14="http://schemas.microsoft.com/office/powerpoint/2010/main" val="267420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smtClean="0"/>
              <a:t>Отговор</a:t>
            </a:r>
            <a:r>
              <a:rPr lang="en-US" sz="3600" dirty="0" smtClean="0"/>
              <a:t> 19</a:t>
            </a:r>
            <a:endParaRPr lang="en-US" sz="3600" dirty="0"/>
          </a:p>
        </p:txBody>
      </p:sp>
      <p:sp>
        <p:nvSpPr>
          <p:cNvPr id="3" name="Content Placeholder 2"/>
          <p:cNvSpPr>
            <a:spLocks noGrp="1"/>
          </p:cNvSpPr>
          <p:nvPr>
            <p:ph idx="1"/>
          </p:nvPr>
        </p:nvSpPr>
        <p:spPr>
          <a:xfrm>
            <a:off x="228600" y="1524000"/>
            <a:ext cx="8686800" cy="5791200"/>
          </a:xfrm>
        </p:spPr>
        <p:txBody>
          <a:bodyPr/>
          <a:lstStyle/>
          <a:p>
            <a:r>
              <a:rPr lang="bg-BG" sz="2400" dirty="0" smtClean="0"/>
              <a:t>Външните файлове със стилове са идеални за случаи, когато стилът се прилага за много страници</a:t>
            </a:r>
            <a:r>
              <a:rPr lang="en-US" sz="2400" dirty="0" smtClean="0"/>
              <a:t>. </a:t>
            </a:r>
            <a:r>
              <a:rPr lang="bg-BG" sz="2400" dirty="0" smtClean="0"/>
              <a:t>С външни файлове със стилове може да се смени изгледа на цял уебсайт чрез промяната само на един файл</a:t>
            </a:r>
            <a:r>
              <a:rPr lang="en-US" sz="2400" dirty="0" smtClean="0"/>
              <a:t>. </a:t>
            </a:r>
            <a:r>
              <a:rPr lang="bg-BG" sz="2400" dirty="0" smtClean="0"/>
              <a:t>Всяка страница трябва да се свързва с файла със стилове чрез използването на етикета </a:t>
            </a:r>
            <a:r>
              <a:rPr lang="en-US" sz="2400" dirty="0" smtClean="0"/>
              <a:t>&lt;link&gt;</a:t>
            </a:r>
            <a:r>
              <a:rPr lang="bg-BG" sz="2400" dirty="0" smtClean="0"/>
              <a:t>, който се намира в секцията </a:t>
            </a:r>
            <a:r>
              <a:rPr lang="en-US" sz="2400" dirty="0" smtClean="0"/>
              <a:t> </a:t>
            </a:r>
            <a:r>
              <a:rPr lang="bg-BG" sz="2400" dirty="0" smtClean="0"/>
              <a:t>&lt;</a:t>
            </a:r>
            <a:r>
              <a:rPr lang="en-US" sz="2400" dirty="0" smtClean="0"/>
              <a:t>head</a:t>
            </a:r>
            <a:r>
              <a:rPr lang="bg-BG" sz="2400" dirty="0" smtClean="0"/>
              <a:t>&gt;. </a:t>
            </a:r>
          </a:p>
          <a:p>
            <a:r>
              <a:rPr lang="bg-BG" sz="2400" dirty="0" smtClean="0"/>
              <a:t>Информация:</a:t>
            </a:r>
          </a:p>
          <a:p>
            <a:pPr lvl="1"/>
            <a:r>
              <a:rPr lang="en-US" sz="2400" dirty="0" err="1" smtClean="0">
                <a:hlinkClick r:id="rId2"/>
              </a:rPr>
              <a:t>http://www.w3schools.com/css/css_howto.asp</a:t>
            </a:r>
            <a:endParaRPr lang="bg-BG" sz="24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58</a:t>
            </a:fld>
            <a:endParaRPr lang="en-US" dirty="0"/>
          </a:p>
        </p:txBody>
      </p:sp>
    </p:spTree>
    <p:extLst>
      <p:ext uri="{BB962C8B-B14F-4D97-AF65-F5344CB8AC3E}">
        <p14:creationId xmlns:p14="http://schemas.microsoft.com/office/powerpoint/2010/main" val="292597910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4" descr="http://4.bp.blogspot.com/_Fyl1dFhmZf4/S-mjvhNO96I/AAAAAAAAATU/ZB_LbexAHYk/s320/javascript_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8223">
            <a:off x="539215" y="1521546"/>
            <a:ext cx="1855715" cy="1361212"/>
          </a:xfrm>
          <a:prstGeom prst="roundRect">
            <a:avLst>
              <a:gd name="adj" fmla="val 4193"/>
            </a:avLst>
          </a:prstGeom>
          <a:noFill/>
          <a:ln w="25400">
            <a:solidFill>
              <a:schemeClr val="bg1"/>
            </a:solidFill>
          </a:ln>
          <a:extLst>
            <a:ext uri="{909E8E84-426E-40DD-AFC4-6F175D3DCCD1}">
              <a14:hiddenFill xmlns:a14="http://schemas.microsoft.com/office/drawing/2010/main">
                <a:solidFill>
                  <a:srgbClr val="FFFFFF"/>
                </a:solidFill>
              </a14:hiddenFill>
            </a:ext>
          </a:extLst>
        </p:spPr>
      </p:pic>
      <p:sp>
        <p:nvSpPr>
          <p:cNvPr id="17" name="Title 1"/>
          <p:cNvSpPr>
            <a:spLocks noGrp="1"/>
          </p:cNvSpPr>
          <p:nvPr>
            <p:ph type="ctrTitle"/>
          </p:nvPr>
        </p:nvSpPr>
        <p:spPr>
          <a:xfrm>
            <a:off x="609600" y="3395332"/>
            <a:ext cx="7924800" cy="1295400"/>
          </a:xfrm>
        </p:spPr>
        <p:txBody>
          <a:bodyPr/>
          <a:lstStyle/>
          <a:p>
            <a:r>
              <a:rPr lang="bg-BG" dirty="0" smtClean="0"/>
              <a:t>Скриптови езици</a:t>
            </a:r>
            <a:br>
              <a:rPr lang="bg-BG" dirty="0" smtClean="0"/>
            </a:br>
            <a:r>
              <a:rPr lang="bg-BG" dirty="0" smtClean="0"/>
              <a:t>и </a:t>
            </a:r>
            <a:r>
              <a:rPr lang="en-US" dirty="0" smtClean="0"/>
              <a:t>JavaScript</a:t>
            </a:r>
            <a:endParaRPr lang="en-US" dirty="0"/>
          </a:p>
        </p:txBody>
      </p:sp>
      <p:sp>
        <p:nvSpPr>
          <p:cNvPr id="18" name="Subtitle 2"/>
          <p:cNvSpPr>
            <a:spLocks noGrp="1"/>
          </p:cNvSpPr>
          <p:nvPr>
            <p:ph type="subTitle" idx="1"/>
          </p:nvPr>
        </p:nvSpPr>
        <p:spPr>
          <a:xfrm>
            <a:off x="609600" y="4878852"/>
            <a:ext cx="7924800" cy="1564480"/>
          </a:xfrm>
        </p:spPr>
        <p:txBody>
          <a:bodyPr/>
          <a:lstStyle/>
          <a:p>
            <a:r>
              <a:rPr lang="bg-BG" dirty="0" smtClean="0"/>
              <a:t>Разработка на скриптове с </a:t>
            </a:r>
            <a:r>
              <a:rPr lang="en-US" dirty="0" smtClean="0"/>
              <a:t>JavaScript</a:t>
            </a:r>
            <a:r>
              <a:rPr lang="bg-BG" dirty="0" smtClean="0"/>
              <a:t>, основни </a:t>
            </a:r>
            <a:r>
              <a:rPr lang="en-US" dirty="0" smtClean="0"/>
              <a:t>JavaScript </a:t>
            </a:r>
            <a:r>
              <a:rPr lang="bg-BG" dirty="0" smtClean="0"/>
              <a:t>конструкции, оператори, обекти, </a:t>
            </a:r>
            <a:r>
              <a:rPr lang="bg-BG" dirty="0"/>
              <a:t>манипулация на </a:t>
            </a:r>
            <a:r>
              <a:rPr lang="en-US" dirty="0"/>
              <a:t>DOM</a:t>
            </a:r>
            <a:r>
              <a:rPr lang="bg-BG" dirty="0"/>
              <a:t> </a:t>
            </a:r>
            <a:r>
              <a:rPr lang="bg-BG" dirty="0" smtClean="0"/>
              <a:t>дървото</a:t>
            </a:r>
            <a:endParaRPr lang="en-US" dirty="0"/>
          </a:p>
        </p:txBody>
      </p:sp>
      <p:pic>
        <p:nvPicPr>
          <p:cNvPr id="19" name="Picture 18" descr="http://www.berniecode.com/blog/wp-content/uploads/2007/03/visual-studio-javascript-debugging.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410200" y="838200"/>
            <a:ext cx="3019424" cy="1981200"/>
          </a:xfrm>
          <a:prstGeom prst="roundRect">
            <a:avLst>
              <a:gd name="adj" fmla="val 4501"/>
            </a:avLst>
          </a:prstGeom>
          <a:solidFill>
            <a:srgbClr val="FFFFFF">
              <a:shade val="85000"/>
            </a:srgbClr>
          </a:solidFill>
          <a:ln>
            <a:noFill/>
          </a:ln>
          <a:effectLst>
            <a:reflection blurRad="12700" stA="38000" endPos="28000" dist="5000" dir="5400000" sy="-100000" algn="bl" rotWithShape="0"/>
          </a:effectLst>
          <a:scene3d>
            <a:camera prst="perspectiveContrastingLeftFacing" fov="2700000">
              <a:rot lat="323880" lon="2628735" rev="21594000"/>
            </a:camera>
            <a:lightRig rig="threePt" dir="t"/>
          </a:scene3d>
        </p:spPr>
      </p:pic>
      <p:pic>
        <p:nvPicPr>
          <p:cNvPr id="20" name="Picture 6" descr="http://www.strictlyphp.com/blog/wp-content/uploads/2009/07/icon_javascrip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98734" y="2133600"/>
            <a:ext cx="990600" cy="990601"/>
          </a:xfrm>
          <a:prstGeom prst="rect">
            <a:avLst/>
          </a:prstGeom>
          <a:noFill/>
        </p:spPr>
      </p:pic>
      <p:pic>
        <p:nvPicPr>
          <p:cNvPr id="21" name="Picture 8" descr="http://www.lnl.infn.it/~epics/WikiDumps/localhost/160px-javascript_icon.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96704" y="1434704"/>
            <a:ext cx="1613296" cy="1613297"/>
          </a:xfrm>
          <a:prstGeom prst="rect">
            <a:avLst/>
          </a:prstGeom>
          <a:noFill/>
          <a:scene3d>
            <a:camera prst="perspectiveContrastingRightFacing" fov="3900000">
              <a:rot lat="1096793" lon="21059336" rev="21486019"/>
            </a:camera>
            <a:lightRig rig="threePt" dir="t"/>
          </a:scene3d>
        </p:spPr>
      </p:pic>
      <p:pic>
        <p:nvPicPr>
          <p:cNvPr id="22" name="Picture 10" descr="http://icons.mysitemyway.com/wp-content/gallery/glowing-green-neon-icons-business/111095-glowing-green-neon-icon-business-cursor.png"/>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rot="5954108">
            <a:off x="3720988" y="1212408"/>
            <a:ext cx="2069928" cy="2069930"/>
          </a:xfrm>
          <a:prstGeom prst="rect">
            <a:avLst/>
          </a:prstGeom>
          <a:noFill/>
        </p:spPr>
      </p:pic>
    </p:spTree>
    <p:extLst>
      <p:ext uri="{BB962C8B-B14F-4D97-AF65-F5344CB8AC3E}">
        <p14:creationId xmlns:p14="http://schemas.microsoft.com/office/powerpoint/2010/main" val="39123947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763000" cy="5715000"/>
          </a:xfrm>
        </p:spPr>
        <p:txBody>
          <a:bodyPr/>
          <a:lstStyle/>
          <a:p>
            <a:r>
              <a:rPr lang="ru-RU" sz="3000" dirty="0"/>
              <a:t>Кое от изброените най-точно характеризира термина от </a:t>
            </a:r>
            <a:r>
              <a:rPr lang="ru-RU" sz="3000" dirty="0" smtClean="0"/>
              <a:t>plug-in </a:t>
            </a:r>
            <a:r>
              <a:rPr lang="ru-RU" sz="3000" dirty="0"/>
              <a:t>(add-on)?</a:t>
            </a:r>
            <a:endParaRPr lang="en-US" sz="3000" dirty="0" smtClean="0"/>
          </a:p>
          <a:p>
            <a:pPr marL="871538" lvl="1" indent="-514350">
              <a:buFont typeface="+mj-lt"/>
              <a:buAutoNum type="alphaLcParenR"/>
            </a:pPr>
            <a:r>
              <a:rPr lang="ru-RU" sz="2600" dirty="0"/>
              <a:t>Модул или част от софтуер, който може да бъде добавен към съществуващ вече софтуер, с цел да добави допълнителна </a:t>
            </a:r>
            <a:r>
              <a:rPr lang="ru-RU" sz="2600" dirty="0" smtClean="0"/>
              <a:t>функционалност</a:t>
            </a:r>
            <a:endParaRPr lang="en-US" sz="2600" dirty="0" smtClean="0"/>
          </a:p>
          <a:p>
            <a:pPr marL="871538" lvl="1" indent="-514350">
              <a:buFont typeface="+mj-lt"/>
              <a:buAutoNum type="alphaLcParenR"/>
            </a:pPr>
            <a:r>
              <a:rPr lang="ru-RU" sz="2600" dirty="0" smtClean="0"/>
              <a:t>Подмяна </a:t>
            </a:r>
            <a:r>
              <a:rPr lang="ru-RU" sz="2600" dirty="0"/>
              <a:t>на софтуер с нова или по-добра версия с цел осъвременяване или </a:t>
            </a:r>
            <a:r>
              <a:rPr lang="ru-RU" sz="2600" dirty="0" smtClean="0"/>
              <a:t>подобряване</a:t>
            </a:r>
            <a:endParaRPr lang="en-US" sz="2600" dirty="0" smtClean="0"/>
          </a:p>
          <a:p>
            <a:pPr marL="871538" lvl="1" indent="-514350">
              <a:buFont typeface="+mj-lt"/>
              <a:buAutoNum type="alphaLcParenR"/>
            </a:pPr>
            <a:r>
              <a:rPr lang="bg-BG" sz="2600" dirty="0" smtClean="0"/>
              <a:t>П</a:t>
            </a:r>
            <a:r>
              <a:rPr lang="ru-RU" sz="2600" dirty="0" smtClean="0"/>
              <a:t>рограма</a:t>
            </a:r>
            <a:r>
              <a:rPr lang="ru-RU" sz="2600" dirty="0"/>
              <a:t>, която контролира </a:t>
            </a:r>
            <a:r>
              <a:rPr lang="ru-RU" sz="2600" dirty="0" smtClean="0"/>
              <a:t>работата </a:t>
            </a:r>
            <a:r>
              <a:rPr lang="ru-RU" sz="2600" dirty="0"/>
              <a:t>на конкретно устройство прикачено към компютър</a:t>
            </a:r>
            <a:r>
              <a:rPr lang="ru-RU" sz="2600" dirty="0" smtClean="0"/>
              <a:t>.</a:t>
            </a:r>
            <a:endParaRPr lang="en-US" sz="2600" dirty="0" smtClean="0"/>
          </a:p>
          <a:p>
            <a:pPr marL="871538" lvl="1" indent="-514350">
              <a:buFont typeface="+mj-lt"/>
              <a:buAutoNum type="alphaLcParenR"/>
            </a:pPr>
            <a:r>
              <a:rPr lang="ru-RU" sz="2600" dirty="0"/>
              <a:t>Устройство, </a:t>
            </a:r>
            <a:r>
              <a:rPr lang="ru-RU" sz="2600" dirty="0" err="1"/>
              <a:t>което</a:t>
            </a:r>
            <a:r>
              <a:rPr lang="ru-RU" sz="2600" dirty="0"/>
              <a:t> </a:t>
            </a:r>
            <a:r>
              <a:rPr lang="ru-RU" sz="2600" dirty="0" err="1"/>
              <a:t>може</a:t>
            </a:r>
            <a:r>
              <a:rPr lang="ru-RU" sz="2600" dirty="0"/>
              <a:t> да </a:t>
            </a:r>
            <a:r>
              <a:rPr lang="ru-RU" sz="2600" dirty="0" err="1"/>
              <a:t>бъде</a:t>
            </a:r>
            <a:r>
              <a:rPr lang="ru-RU" sz="2600" dirty="0"/>
              <a:t> </a:t>
            </a:r>
            <a:r>
              <a:rPr lang="ru-RU" sz="2600" dirty="0" err="1"/>
              <a:t>свръзано</a:t>
            </a:r>
            <a:r>
              <a:rPr lang="ru-RU" sz="2600" dirty="0"/>
              <a:t> с </a:t>
            </a:r>
            <a:r>
              <a:rPr lang="ru-RU" sz="2600" dirty="0" err="1"/>
              <a:t>помощта</a:t>
            </a:r>
            <a:r>
              <a:rPr lang="ru-RU" sz="2600" dirty="0"/>
              <a:t> на приставка.</a:t>
            </a:r>
            <a:endParaRPr lang="en-US" sz="26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a:t>
            </a:fld>
            <a:endParaRPr lang="en-US" dirty="0"/>
          </a:p>
        </p:txBody>
      </p:sp>
      <p:sp>
        <p:nvSpPr>
          <p:cNvPr id="5" name="Oval 4"/>
          <p:cNvSpPr/>
          <p:nvPr/>
        </p:nvSpPr>
        <p:spPr>
          <a:xfrm>
            <a:off x="456414" y="1981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4640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r>
              <a:rPr lang="en-US" dirty="0" smtClean="0"/>
              <a:t> 20</a:t>
            </a:r>
            <a:endParaRPr lang="en-US" dirty="0"/>
          </a:p>
        </p:txBody>
      </p:sp>
      <p:sp>
        <p:nvSpPr>
          <p:cNvPr id="3" name="Content Placeholder 2"/>
          <p:cNvSpPr>
            <a:spLocks noGrp="1"/>
          </p:cNvSpPr>
          <p:nvPr>
            <p:ph idx="1"/>
          </p:nvPr>
        </p:nvSpPr>
        <p:spPr>
          <a:xfrm>
            <a:off x="228600" y="1524000"/>
            <a:ext cx="8686800" cy="5638800"/>
          </a:xfrm>
        </p:spPr>
        <p:txBody>
          <a:bodyPr/>
          <a:lstStyle/>
          <a:p>
            <a:pPr>
              <a:lnSpc>
                <a:spcPct val="100000"/>
              </a:lnSpc>
            </a:pPr>
            <a:r>
              <a:rPr lang="bg-BG" sz="2400" dirty="0" smtClean="0"/>
              <a:t>В кой </a:t>
            </a:r>
            <a:r>
              <a:rPr lang="en-US" sz="2400" dirty="0" smtClean="0"/>
              <a:t>HTML </a:t>
            </a:r>
            <a:r>
              <a:rPr lang="bg-BG" sz="2400" dirty="0" smtClean="0"/>
              <a:t>елемент се помества </a:t>
            </a:r>
            <a:r>
              <a:rPr lang="en-US" sz="2400" dirty="0" smtClean="0"/>
              <a:t>JavaScript</a:t>
            </a:r>
            <a:r>
              <a:rPr lang="bg-BG" sz="2400" smtClean="0"/>
              <a:t> кода</a:t>
            </a:r>
            <a:r>
              <a:rPr lang="en-US" sz="2400" smtClean="0"/>
              <a:t>?</a:t>
            </a:r>
            <a:endParaRPr lang="en-US" sz="2400" dirty="0" smtClean="0"/>
          </a:p>
          <a:p>
            <a:pPr marL="871538" lvl="1" indent="-514350">
              <a:lnSpc>
                <a:spcPct val="100000"/>
              </a:lnSpc>
              <a:buFont typeface="+mj-lt"/>
              <a:buAutoNum type="alphaLcParenR"/>
            </a:pPr>
            <a:r>
              <a:rPr lang="en-US" sz="2400" dirty="0" smtClean="0"/>
              <a:t>&lt;</a:t>
            </a:r>
            <a:r>
              <a:rPr lang="en-US" sz="2400" dirty="0" err="1" smtClean="0"/>
              <a:t>javascript</a:t>
            </a:r>
            <a:r>
              <a:rPr lang="en-US" sz="2400" dirty="0" smtClean="0"/>
              <a:t>&gt;</a:t>
            </a:r>
          </a:p>
          <a:p>
            <a:pPr marL="871538" lvl="1" indent="-514350">
              <a:lnSpc>
                <a:spcPct val="100000"/>
              </a:lnSpc>
              <a:buFont typeface="+mj-lt"/>
              <a:buAutoNum type="alphaLcParenR"/>
            </a:pPr>
            <a:r>
              <a:rPr lang="en-US" sz="2400" dirty="0" smtClean="0"/>
              <a:t>&lt;</a:t>
            </a:r>
            <a:r>
              <a:rPr lang="en-US" sz="2400" dirty="0" err="1" smtClean="0"/>
              <a:t>js</a:t>
            </a:r>
            <a:r>
              <a:rPr lang="en-US" sz="2400" dirty="0" smtClean="0"/>
              <a:t>&gt;</a:t>
            </a:r>
          </a:p>
          <a:p>
            <a:pPr marL="871538" lvl="1" indent="-514350">
              <a:lnSpc>
                <a:spcPct val="100000"/>
              </a:lnSpc>
              <a:buFont typeface="+mj-lt"/>
              <a:buAutoNum type="alphaLcParenR"/>
            </a:pPr>
            <a:r>
              <a:rPr lang="en-US" sz="2400" dirty="0" smtClean="0"/>
              <a:t>&lt;script&gt;</a:t>
            </a:r>
          </a:p>
          <a:p>
            <a:pPr marL="871538" lvl="1" indent="-514350">
              <a:lnSpc>
                <a:spcPct val="100000"/>
              </a:lnSpc>
              <a:buFont typeface="+mj-lt"/>
              <a:buAutoNum type="alphaLcParenR"/>
            </a:pPr>
            <a:r>
              <a:rPr lang="en-US" sz="2400" dirty="0" smtClean="0"/>
              <a:t>&lt;scripting&gt;</a:t>
            </a:r>
          </a:p>
          <a:p>
            <a:pPr marL="871538" lvl="1" indent="-514350">
              <a:lnSpc>
                <a:spcPct val="100000"/>
              </a:lnSpc>
              <a:buFont typeface="+mj-lt"/>
              <a:buAutoNum type="alphaLcParenR"/>
            </a:pPr>
            <a:r>
              <a:rPr lang="bg-BG" sz="2400" dirty="0" smtClean="0"/>
              <a:t>Няма верен отговор</a:t>
            </a:r>
            <a:endParaRPr lang="en-US" sz="2400" dirty="0" smtClean="0"/>
          </a:p>
          <a:p>
            <a:pPr marL="871538" lvl="1" indent="-514350">
              <a:lnSpc>
                <a:spcPct val="100000"/>
              </a:lnSpc>
              <a:buNone/>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60</a:t>
            </a:fld>
            <a:endParaRPr lang="en-US" dirty="0"/>
          </a:p>
        </p:txBody>
      </p:sp>
      <p:sp>
        <p:nvSpPr>
          <p:cNvPr id="5" name="Oval 4"/>
          <p:cNvSpPr/>
          <p:nvPr/>
        </p:nvSpPr>
        <p:spPr>
          <a:xfrm>
            <a:off x="457200" y="2971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6" name="Picture 5" descr="javascript.jpg"/>
          <p:cNvPicPr>
            <a:picLocks noChangeAspect="1"/>
          </p:cNvPicPr>
          <p:nvPr/>
        </p:nvPicPr>
        <p:blipFill>
          <a:blip r:embed="rId2" cstate="print"/>
          <a:stretch>
            <a:fillRect/>
          </a:stretch>
        </p:blipFill>
        <p:spPr>
          <a:xfrm>
            <a:off x="4038600" y="2667000"/>
            <a:ext cx="3769824" cy="3017289"/>
          </a:xfrm>
          <a:prstGeom prst="rect">
            <a:avLst/>
          </a:prstGeom>
          <a:ln>
            <a:noFill/>
          </a:ln>
          <a:effectLst>
            <a:glow rad="127000">
              <a:schemeClr val="bg1">
                <a:alpha val="43000"/>
              </a:schemeClr>
            </a:glow>
            <a:softEdge rad="330200"/>
          </a:effectLst>
          <a:scene3d>
            <a:camera prst="perspectiveContrastingLeftFacing"/>
            <a:lightRig rig="threePt" dir="t"/>
          </a:scene3d>
        </p:spPr>
      </p:pic>
    </p:spTree>
    <p:extLst>
      <p:ext uri="{BB962C8B-B14F-4D97-AF65-F5344CB8AC3E}">
        <p14:creationId xmlns:p14="http://schemas.microsoft.com/office/powerpoint/2010/main" val="1004937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r>
              <a:rPr lang="en-US" dirty="0" smtClean="0"/>
              <a:t> 20</a:t>
            </a:r>
            <a:endParaRPr lang="en-CA" dirty="0"/>
          </a:p>
        </p:txBody>
      </p:sp>
      <p:sp>
        <p:nvSpPr>
          <p:cNvPr id="3" name="Content Placeholder 2"/>
          <p:cNvSpPr>
            <a:spLocks noGrp="1"/>
          </p:cNvSpPr>
          <p:nvPr>
            <p:ph idx="1"/>
          </p:nvPr>
        </p:nvSpPr>
        <p:spPr>
          <a:xfrm>
            <a:off x="228600" y="1295400"/>
            <a:ext cx="8686800" cy="5791200"/>
          </a:xfrm>
        </p:spPr>
        <p:txBody>
          <a:bodyPr/>
          <a:lstStyle/>
          <a:p>
            <a:pPr>
              <a:lnSpc>
                <a:spcPct val="100000"/>
              </a:lnSpc>
            </a:pPr>
            <a:r>
              <a:rPr lang="bg-BG" sz="2400" dirty="0" smtClean="0"/>
              <a:t>Модулите с </a:t>
            </a:r>
            <a:r>
              <a:rPr lang="en-CA" sz="2400" dirty="0" smtClean="0"/>
              <a:t>JavaScript </a:t>
            </a:r>
            <a:r>
              <a:rPr lang="bg-BG" sz="2400" dirty="0" smtClean="0"/>
              <a:t>код са концепция, въведена в </a:t>
            </a:r>
            <a:r>
              <a:rPr lang="en-CA" sz="2400" dirty="0" smtClean="0"/>
              <a:t>Gecko 1.9 </a:t>
            </a:r>
            <a:r>
              <a:rPr lang="bg-BG" sz="2400" dirty="0" smtClean="0"/>
              <a:t>и могат да се използват за споделяне на код между различни </a:t>
            </a:r>
            <a:r>
              <a:rPr lang="bg-BG" sz="2400" dirty="0" smtClean="0">
                <a:solidFill>
                  <a:srgbClr val="EAEAEA"/>
                </a:solidFill>
              </a:rPr>
              <a:t>обхвати</a:t>
            </a:r>
            <a:r>
              <a:rPr lang="bg-BG" sz="2400" dirty="0" smtClean="0">
                <a:solidFill>
                  <a:srgbClr val="F5FFC2"/>
                </a:solidFill>
              </a:rPr>
              <a:t>. </a:t>
            </a:r>
            <a:r>
              <a:rPr lang="bg-BG" sz="2400" dirty="0" smtClean="0"/>
              <a:t>Модулите с </a:t>
            </a:r>
            <a:r>
              <a:rPr lang="en-CA" sz="2400" dirty="0" smtClean="0"/>
              <a:t>JavaScript </a:t>
            </a:r>
            <a:r>
              <a:rPr lang="bg-BG" sz="2400" dirty="0" smtClean="0"/>
              <a:t>код са просто </a:t>
            </a:r>
            <a:r>
              <a:rPr lang="en-CA" sz="2400" dirty="0" smtClean="0"/>
              <a:t>JavaScript </a:t>
            </a:r>
            <a:r>
              <a:rPr lang="bg-BG" sz="2400" dirty="0" smtClean="0"/>
              <a:t>код, намиращ се на някакво регистрирано място. Модулът е зареден в конкретен </a:t>
            </a:r>
            <a:r>
              <a:rPr lang="en-CA" sz="2400" dirty="0" smtClean="0"/>
              <a:t>JavaScript</a:t>
            </a:r>
            <a:r>
              <a:rPr lang="bg-BG" sz="2400" dirty="0" smtClean="0"/>
              <a:t> </a:t>
            </a:r>
            <a:r>
              <a:rPr lang="bg-BG" sz="2400" dirty="0" smtClean="0">
                <a:solidFill>
                  <a:srgbClr val="EAEAEA"/>
                </a:solidFill>
              </a:rPr>
              <a:t>обхват</a:t>
            </a:r>
            <a:r>
              <a:rPr lang="en-CA" sz="2400" dirty="0" smtClean="0"/>
              <a:t>, </a:t>
            </a:r>
            <a:r>
              <a:rPr lang="bg-BG" sz="2400" dirty="0" smtClean="0"/>
              <a:t>като например </a:t>
            </a:r>
            <a:r>
              <a:rPr lang="en-CA" sz="2400" dirty="0" err="1" smtClean="0"/>
              <a:t>XUL</a:t>
            </a:r>
            <a:r>
              <a:rPr lang="en-CA" sz="2400" dirty="0" smtClean="0"/>
              <a:t> </a:t>
            </a:r>
            <a:r>
              <a:rPr lang="bg-BG" sz="2400" dirty="0" smtClean="0"/>
              <a:t>скрипт или </a:t>
            </a:r>
            <a:r>
              <a:rPr lang="en-CA" sz="2400" dirty="0" smtClean="0"/>
              <a:t>JavaScript </a:t>
            </a:r>
            <a:r>
              <a:rPr lang="en-CA" sz="2400" dirty="0" err="1" smtClean="0"/>
              <a:t>XPCOM</a:t>
            </a:r>
            <a:r>
              <a:rPr lang="en-CA" sz="2400" dirty="0" smtClean="0"/>
              <a:t> </a:t>
            </a:r>
            <a:r>
              <a:rPr lang="bg-BG" sz="2400" dirty="0" smtClean="0"/>
              <a:t>скрипт, използвайки</a:t>
            </a:r>
            <a:r>
              <a:rPr lang="en-US" sz="2400" dirty="0" smtClean="0"/>
              <a:t> </a:t>
            </a:r>
            <a:r>
              <a:rPr lang="bg-BG" sz="2400" dirty="0" smtClean="0"/>
              <a:t> </a:t>
            </a:r>
            <a:r>
              <a:rPr lang="en-US" sz="2400" dirty="0" err="1" smtClean="0"/>
              <a:t>Components.utils.import</a:t>
            </a:r>
            <a:r>
              <a:rPr lang="en-US" sz="2400" dirty="0" smtClean="0"/>
              <a:t>() </a:t>
            </a:r>
            <a:r>
              <a:rPr lang="bg-BG" sz="2400" dirty="0" smtClean="0"/>
              <a:t> или </a:t>
            </a:r>
            <a:r>
              <a:rPr lang="en-US" sz="2400" dirty="0" err="1" smtClean="0"/>
              <a:t>Components.utils</a:t>
            </a:r>
            <a:r>
              <a:rPr lang="en-US" sz="2400" dirty="0" smtClean="0"/>
              <a:t>["import"]().</a:t>
            </a:r>
            <a:endParaRPr lang="bg-BG" sz="2400" dirty="0" smtClean="0"/>
          </a:p>
          <a:p>
            <a:pPr>
              <a:lnSpc>
                <a:spcPct val="100000"/>
              </a:lnSpc>
            </a:pPr>
            <a:r>
              <a:rPr lang="bg-BG" sz="2400" dirty="0" smtClean="0"/>
              <a:t>Информация:</a:t>
            </a:r>
          </a:p>
          <a:p>
            <a:pPr>
              <a:lnSpc>
                <a:spcPct val="100000"/>
              </a:lnSpc>
            </a:pPr>
            <a:r>
              <a:rPr lang="en-US" sz="2400" dirty="0" err="1" smtClean="0">
                <a:solidFill>
                  <a:schemeClr val="tx1">
                    <a:lumMod val="50000"/>
                  </a:schemeClr>
                </a:solidFill>
                <a:hlinkClick r:id="rId2"/>
              </a:rPr>
              <a:t>http://goo.gl/YqjTpl</a:t>
            </a:r>
            <a:endParaRPr lang="en-CA" sz="2400" dirty="0">
              <a:solidFill>
                <a:schemeClr val="tx1">
                  <a:lumMod val="5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61</a:t>
            </a:fld>
            <a:endParaRPr lang="en-US" dirty="0"/>
          </a:p>
        </p:txBody>
      </p:sp>
    </p:spTree>
    <p:extLst>
      <p:ext uri="{BB962C8B-B14F-4D97-AF65-F5344CB8AC3E}">
        <p14:creationId xmlns:p14="http://schemas.microsoft.com/office/powerpoint/2010/main" val="420460725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0" name="Rectangle 2"/>
          <p:cNvSpPr>
            <a:spLocks noGrp="1" noChangeArrowheads="1"/>
          </p:cNvSpPr>
          <p:nvPr>
            <p:ph type="title"/>
          </p:nvPr>
        </p:nvSpPr>
        <p:spPr>
          <a:xfrm>
            <a:off x="1828800" y="76200"/>
            <a:ext cx="7086600" cy="838200"/>
          </a:xfrm>
        </p:spPr>
        <p:txBody>
          <a:bodyPr/>
          <a:lstStyle/>
          <a:p>
            <a:r>
              <a:rPr lang="bg-BG" sz="3600" dirty="0" smtClean="0"/>
              <a:t>Академия на Телерик за ученици</a:t>
            </a:r>
            <a:endParaRPr lang="bg-BG" sz="3600" dirty="0"/>
          </a:p>
        </p:txBody>
      </p:sp>
      <p:sp>
        <p:nvSpPr>
          <p:cNvPr id="5" name="Content Placeholder 2"/>
          <p:cNvSpPr>
            <a:spLocks noGrp="1"/>
          </p:cNvSpPr>
          <p:nvPr>
            <p:ph idx="1"/>
          </p:nvPr>
        </p:nvSpPr>
        <p:spPr>
          <a:xfrm>
            <a:off x="1748416" y="2971799"/>
            <a:ext cx="5642984" cy="1371601"/>
          </a:xfrm>
        </p:spPr>
        <p:txBody>
          <a:bodyPr wrap="none" lIns="0" tIns="0" rIns="0" bIns="0" anchor="ctr" anchorCtr="0">
            <a:noAutofit/>
          </a:bodyPr>
          <a:lstStyle/>
          <a:p>
            <a:pPr marL="0" indent="0" algn="ctr">
              <a:lnSpc>
                <a:spcPct val="100000"/>
              </a:lnSpc>
              <a:spcBef>
                <a:spcPts val="0"/>
              </a:spcBef>
              <a:spcAft>
                <a:spcPts val="0"/>
              </a:spcAft>
              <a:buNone/>
            </a:pPr>
            <a:r>
              <a:rPr lang="bg-BG" sz="7200" dirty="0" smtClean="0"/>
              <a:t>Въпроси</a:t>
            </a:r>
            <a:r>
              <a:rPr lang="en-US" sz="7200" dirty="0" smtClean="0"/>
              <a:t>?</a:t>
            </a:r>
            <a:endParaRPr lang="en-US" sz="7200" dirty="0"/>
          </a:p>
        </p:txBody>
      </p:sp>
      <p:sp>
        <p:nvSpPr>
          <p:cNvPr id="6" name="TextBox 5"/>
          <p:cNvSpPr txBox="1"/>
          <p:nvPr/>
        </p:nvSpPr>
        <p:spPr>
          <a:xfrm rot="12041701" flipH="1">
            <a:off x="7527114" y="4715840"/>
            <a:ext cx="949687" cy="1803953"/>
          </a:xfrm>
          <a:prstGeom prst="rect">
            <a:avLst/>
          </a:prstGeom>
          <a:noFill/>
        </p:spPr>
        <p:txBody>
          <a:bodyPr wrap="square" rtlCol="0">
            <a:spAutoFit/>
            <a:scene3d>
              <a:camera prst="orthographicFront"/>
              <a:lightRig rig="threePt" dir="t"/>
            </a:scene3d>
            <a:sp3d extrusionH="57150">
              <a:bevelT w="38100" h="38100" prst="angle"/>
            </a:sp3d>
          </a:bodyPr>
          <a:lstStyle/>
          <a:p>
            <a:r>
              <a:rPr lang="en-US" sz="11500" b="1" dirty="0" smtClean="0">
                <a:solidFill>
                  <a:schemeClr val="tx1">
                    <a:lumMod val="75000"/>
                  </a:schemeClr>
                </a:solidFill>
                <a:effectLst>
                  <a:reflection blurRad="6350" stA="55000" endA="300" endPos="45500" dir="5400000" sy="-100000" algn="bl" rotWithShape="0"/>
                </a:effectLst>
              </a:rPr>
              <a:t>?</a:t>
            </a:r>
            <a:endParaRPr lang="en-US" sz="11500" b="1" dirty="0">
              <a:solidFill>
                <a:schemeClr val="tx1">
                  <a:lumMod val="75000"/>
                </a:schemeClr>
              </a:solidFill>
              <a:effectLst>
                <a:reflection blurRad="6350" stA="55000" endA="300" endPos="45500" dir="5400000" sy="-100000" algn="bl" rotWithShape="0"/>
              </a:effectLst>
            </a:endParaRPr>
          </a:p>
        </p:txBody>
      </p:sp>
      <p:sp>
        <p:nvSpPr>
          <p:cNvPr id="7" name="TextBox 6"/>
          <p:cNvSpPr txBox="1"/>
          <p:nvPr/>
        </p:nvSpPr>
        <p:spPr>
          <a:xfrm rot="3464797" flipH="1">
            <a:off x="968763" y="4574331"/>
            <a:ext cx="859648" cy="2404656"/>
          </a:xfrm>
          <a:prstGeom prst="rect">
            <a:avLst/>
          </a:prstGeom>
          <a:noFill/>
        </p:spPr>
        <p:txBody>
          <a:bodyPr wrap="square" rtlCol="0">
            <a:spAutoFit/>
            <a:scene3d>
              <a:camera prst="orthographicFront"/>
              <a:lightRig rig="threePt" dir="t"/>
            </a:scene3d>
            <a:sp3d extrusionH="57150">
              <a:bevelT w="38100" h="38100"/>
            </a:sp3d>
          </a:bodyPr>
          <a:lstStyle/>
          <a:p>
            <a:r>
              <a:rPr lang="en-US" sz="14000" b="1" dirty="0" smtClean="0">
                <a:solidFill>
                  <a:srgbClr val="FFBF8B"/>
                </a:solidFill>
                <a:effectLst>
                  <a:reflection blurRad="6350" stA="55000" endA="300" endPos="45500" dir="5400000" sy="-100000" algn="bl" rotWithShape="0"/>
                </a:effectLst>
                <a:latin typeface="Cambria" pitchFamily="18" charset="0"/>
              </a:rPr>
              <a:t>?</a:t>
            </a:r>
            <a:endParaRPr lang="en-US" sz="14000" b="1" dirty="0">
              <a:solidFill>
                <a:srgbClr val="FFBF8B"/>
              </a:solidFill>
              <a:effectLst>
                <a:reflection blurRad="6350" stA="55000" endA="300" endPos="45500" dir="5400000" sy="-100000" algn="bl" rotWithShape="0"/>
              </a:effectLst>
              <a:latin typeface="Cambria" pitchFamily="18" charset="0"/>
            </a:endParaRPr>
          </a:p>
        </p:txBody>
      </p:sp>
      <p:sp>
        <p:nvSpPr>
          <p:cNvPr id="8" name="TextBox 7"/>
          <p:cNvSpPr txBox="1"/>
          <p:nvPr/>
        </p:nvSpPr>
        <p:spPr>
          <a:xfrm rot="9535351" flipH="1">
            <a:off x="793612" y="1974335"/>
            <a:ext cx="949687" cy="1401418"/>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9" name="TextBox 8"/>
          <p:cNvSpPr txBox="1"/>
          <p:nvPr/>
        </p:nvSpPr>
        <p:spPr>
          <a:xfrm rot="16756950" flipH="1">
            <a:off x="4765843" y="1417276"/>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0" name="TextBox 9"/>
          <p:cNvSpPr txBox="1"/>
          <p:nvPr/>
        </p:nvSpPr>
        <p:spPr>
          <a:xfrm rot="19836951" flipH="1">
            <a:off x="7434275" y="1104110"/>
            <a:ext cx="949687" cy="2492990"/>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56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56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1" name="TextBox 10"/>
          <p:cNvSpPr txBox="1"/>
          <p:nvPr/>
        </p:nvSpPr>
        <p:spPr>
          <a:xfrm rot="2233443" flipH="1">
            <a:off x="2904475" y="836467"/>
            <a:ext cx="584096" cy="924339"/>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2" name="TextBox 11"/>
          <p:cNvSpPr txBox="1"/>
          <p:nvPr/>
        </p:nvSpPr>
        <p:spPr>
          <a:xfrm rot="8530737" flipH="1">
            <a:off x="4871755" y="4985327"/>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3" name="TextBox 12"/>
          <p:cNvSpPr txBox="1"/>
          <p:nvPr/>
        </p:nvSpPr>
        <p:spPr>
          <a:xfrm rot="12627025" flipH="1">
            <a:off x="2726518" y="4222010"/>
            <a:ext cx="584096" cy="626166"/>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5" name="TextBox 14"/>
          <p:cNvSpPr txBox="1"/>
          <p:nvPr/>
        </p:nvSpPr>
        <p:spPr>
          <a:xfrm rot="1186146" flipH="1">
            <a:off x="6185957" y="4402802"/>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4" name="TextBox 13"/>
          <p:cNvSpPr txBox="1"/>
          <p:nvPr/>
        </p:nvSpPr>
        <p:spPr>
          <a:xfrm rot="19460650" flipH="1">
            <a:off x="2921606" y="2356458"/>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6" name="TextBox 15"/>
          <p:cNvSpPr txBox="1"/>
          <p:nvPr/>
        </p:nvSpPr>
        <p:spPr>
          <a:xfrm>
            <a:off x="5562600" y="6400800"/>
            <a:ext cx="3524401" cy="369332"/>
          </a:xfrm>
          <a:prstGeom prst="rect">
            <a:avLst/>
          </a:prstGeom>
          <a:noFill/>
        </p:spPr>
        <p:txBody>
          <a:bodyPr wrap="square" rtlCol="0">
            <a:spAutoFit/>
          </a:bodyPr>
          <a:lstStyle/>
          <a:p>
            <a:r>
              <a:rPr lang="en-US" sz="1800" b="1" dirty="0" smtClean="0">
                <a:hlinkClick r:id="rId2"/>
              </a:rPr>
              <a:t>http://schoolacademy.telerik.com</a:t>
            </a:r>
            <a:endParaRPr lang="en-US" sz="1800" b="1" dirty="0"/>
          </a:p>
        </p:txBody>
      </p:sp>
    </p:spTree>
    <p:extLst>
      <p:ext uri="{BB962C8B-B14F-4D97-AF65-F5344CB8AC3E}">
        <p14:creationId xmlns:p14="http://schemas.microsoft.com/office/powerpoint/2010/main" val="695598137"/>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smtClean="0"/>
              <a:t>Домашно</a:t>
            </a:r>
            <a:endParaRPr lang="en-US" sz="3600" dirty="0"/>
          </a:p>
        </p:txBody>
      </p:sp>
      <p:sp>
        <p:nvSpPr>
          <p:cNvPr id="3" name="Content Placeholder 2"/>
          <p:cNvSpPr>
            <a:spLocks noGrp="1"/>
          </p:cNvSpPr>
          <p:nvPr>
            <p:ph idx="1"/>
          </p:nvPr>
        </p:nvSpPr>
        <p:spPr>
          <a:xfrm>
            <a:off x="228600" y="838200"/>
            <a:ext cx="8686800" cy="5791200"/>
          </a:xfrm>
        </p:spPr>
        <p:txBody>
          <a:bodyPr/>
          <a:lstStyle/>
          <a:p>
            <a:pPr>
              <a:lnSpc>
                <a:spcPct val="100000"/>
              </a:lnSpc>
            </a:pPr>
            <a:r>
              <a:rPr lang="bg-BG" sz="3000" dirty="0" smtClean="0"/>
              <a:t>Съставете по един въпрос за всяка една от </a:t>
            </a:r>
            <a:r>
              <a:rPr lang="en-US" sz="3000" dirty="0" smtClean="0"/>
              <a:t>11</a:t>
            </a:r>
            <a:r>
              <a:rPr lang="bg-BG" sz="3000" dirty="0" smtClean="0"/>
              <a:t>-та </a:t>
            </a:r>
            <a:r>
              <a:rPr lang="bg-BG" sz="3000" dirty="0" smtClean="0"/>
              <a:t>до </a:t>
            </a:r>
            <a:r>
              <a:rPr lang="bg-BG" sz="3000" dirty="0" smtClean="0"/>
              <a:t>1</a:t>
            </a:r>
            <a:r>
              <a:rPr lang="en-US" sz="3000" dirty="0" smtClean="0"/>
              <a:t>5</a:t>
            </a:r>
            <a:r>
              <a:rPr lang="bg-BG" sz="3000" dirty="0" smtClean="0"/>
              <a:t>-та </a:t>
            </a:r>
            <a:r>
              <a:rPr lang="bg-BG" sz="3000" dirty="0" smtClean="0"/>
              <a:t>тема (включително) от </a:t>
            </a:r>
            <a:r>
              <a:rPr lang="bg-BG" sz="3000" dirty="0" smtClean="0">
                <a:hlinkClick r:id="rId2"/>
              </a:rPr>
              <a:t>конспекта за НОИТ</a:t>
            </a:r>
            <a:r>
              <a:rPr lang="bg-BG" sz="3000" dirty="0" smtClean="0"/>
              <a:t>. </a:t>
            </a:r>
            <a:endParaRPr lang="bg-BG" sz="3000" dirty="0"/>
          </a:p>
          <a:p>
            <a:pPr lvl="1">
              <a:lnSpc>
                <a:spcPct val="100000"/>
              </a:lnSpc>
            </a:pPr>
            <a:r>
              <a:rPr lang="bg-BG" sz="2800" dirty="0" smtClean="0"/>
              <a:t>За всеки въпрос трябва да има обозначен верен отговор, обяснение и линкове с повече информация</a:t>
            </a:r>
          </a:p>
          <a:p>
            <a:pPr lvl="1">
              <a:lnSpc>
                <a:spcPct val="100000"/>
              </a:lnSpc>
            </a:pPr>
            <a:r>
              <a:rPr lang="bg-BG" sz="2800" dirty="0" smtClean="0"/>
              <a:t>Ползвайте слайдовете от тази презентация за шаблон</a:t>
            </a:r>
          </a:p>
          <a:p>
            <a:pPr lvl="1">
              <a:lnSpc>
                <a:spcPct val="100000"/>
              </a:lnSpc>
            </a:pPr>
            <a:r>
              <a:rPr lang="bg-BG" sz="2800" dirty="0" smtClean="0"/>
              <a:t>Преди всеки въпрос слагайте съответния заглавен слайд  за тема от конспекта, както в тази презентация (напр. 2 слайд в тази презентация)</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63</a:t>
            </a:fld>
            <a:endParaRPr lang="en-US" dirty="0"/>
          </a:p>
        </p:txBody>
      </p:sp>
    </p:spTree>
    <p:extLst>
      <p:ext uri="{BB962C8B-B14F-4D97-AF65-F5344CB8AC3E}">
        <p14:creationId xmlns:p14="http://schemas.microsoft.com/office/powerpoint/2010/main" val="36467692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a:xfrm>
            <a:off x="228600" y="914400"/>
            <a:ext cx="8763000" cy="5791200"/>
          </a:xfrm>
        </p:spPr>
        <p:txBody>
          <a:bodyPr/>
          <a:lstStyle/>
          <a:p>
            <a:r>
              <a:rPr lang="ru-RU" dirty="0" smtClean="0"/>
              <a:t>Плъгин (plug-in) </a:t>
            </a:r>
          </a:p>
          <a:p>
            <a:pPr lvl="1"/>
            <a:r>
              <a:rPr lang="ru-RU" sz="2800" dirty="0" smtClean="0"/>
              <a:t>"Програмна приставка"</a:t>
            </a:r>
          </a:p>
          <a:p>
            <a:pPr lvl="1"/>
            <a:r>
              <a:rPr lang="ru-RU" sz="2800" dirty="0" smtClean="0"/>
              <a:t>Програма</a:t>
            </a:r>
            <a:r>
              <a:rPr lang="ru-RU" sz="2800" dirty="0"/>
              <a:t>, която </a:t>
            </a:r>
            <a:r>
              <a:rPr lang="ru-RU" sz="2800" dirty="0" smtClean="0"/>
              <a:t>се </a:t>
            </a:r>
            <a:r>
              <a:rPr lang="ru-RU" sz="2800" dirty="0"/>
              <a:t>интегрира в съществуваща вече </a:t>
            </a:r>
            <a:r>
              <a:rPr lang="ru-RU" sz="2800" dirty="0" smtClean="0"/>
              <a:t>програма</a:t>
            </a:r>
          </a:p>
          <a:p>
            <a:pPr lvl="1"/>
            <a:r>
              <a:rPr lang="ru-RU" sz="2800" dirty="0" smtClean="0"/>
              <a:t>Предоставя </a:t>
            </a:r>
            <a:r>
              <a:rPr lang="ru-RU" sz="2800" dirty="0"/>
              <a:t>специфична </a:t>
            </a:r>
            <a:r>
              <a:rPr lang="ru-RU" sz="2800" dirty="0" smtClean="0"/>
              <a:t>допълнителна функционалност</a:t>
            </a:r>
            <a:endParaRPr lang="en-US" sz="3200" dirty="0"/>
          </a:p>
          <a:p>
            <a:r>
              <a:rPr lang="bg-BG" dirty="0" smtClean="0"/>
              <a:t>Информация:</a:t>
            </a:r>
          </a:p>
          <a:p>
            <a:pPr lvl="1"/>
            <a:r>
              <a:rPr lang="en-US" sz="2800" dirty="0">
                <a:hlinkClick r:id="rId2"/>
              </a:rPr>
              <a:t>http://en.wikipedia.org/wiki/Plug-in_(computing)</a:t>
            </a:r>
            <a:endParaRPr lang="ru-RU"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a:t>
            </a:fld>
            <a:endParaRPr lang="en-US" dirty="0"/>
          </a:p>
        </p:txBody>
      </p:sp>
    </p:spTree>
    <p:extLst>
      <p:ext uri="{BB962C8B-B14F-4D97-AF65-F5344CB8AC3E}">
        <p14:creationId xmlns:p14="http://schemas.microsoft.com/office/powerpoint/2010/main" val="17808592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125254"/>
            <a:ext cx="6400800" cy="1600200"/>
          </a:xfrm>
        </p:spPr>
        <p:txBody>
          <a:bodyPr/>
          <a:lstStyle/>
          <a:p>
            <a:r>
              <a:rPr lang="bg-BG" dirty="0" smtClean="0"/>
              <a:t>Работа с компютърни системи и програми</a:t>
            </a:r>
            <a:endParaRPr lang="en-US" dirty="0"/>
          </a:p>
        </p:txBody>
      </p:sp>
      <p:sp>
        <p:nvSpPr>
          <p:cNvPr id="3" name="Subtitle 2"/>
          <p:cNvSpPr>
            <a:spLocks noGrp="1"/>
          </p:cNvSpPr>
          <p:nvPr>
            <p:ph type="subTitle" idx="1"/>
          </p:nvPr>
        </p:nvSpPr>
        <p:spPr>
          <a:xfrm>
            <a:off x="609600" y="2761174"/>
            <a:ext cx="7924800" cy="569120"/>
          </a:xfrm>
        </p:spPr>
        <p:txBody>
          <a:bodyPr/>
          <a:lstStyle/>
          <a:p>
            <a:r>
              <a:rPr lang="bg-BG" dirty="0" smtClean="0"/>
              <a:t>Инсталиране, използване, поддръжка, …</a:t>
            </a:r>
            <a:endParaRPr lang="en-US" dirty="0"/>
          </a:p>
        </p:txBody>
      </p:sp>
      <p:pic>
        <p:nvPicPr>
          <p:cNvPr id="8194" name="Picture 2" descr="http://www.sharewarebay.com/images/screenshot/nimble_software/Neat_Instal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1413">
            <a:off x="1129435" y="3716054"/>
            <a:ext cx="2938872" cy="2324100"/>
          </a:xfrm>
          <a:prstGeom prst="roundRect">
            <a:avLst>
              <a:gd name="adj" fmla="val 4815"/>
            </a:avLst>
          </a:prstGeom>
          <a:noFill/>
          <a:extLst>
            <a:ext uri="{909E8E84-426E-40DD-AFC4-6F175D3DCCD1}">
              <a14:hiddenFill xmlns:a14="http://schemas.microsoft.com/office/drawing/2010/main">
                <a:solidFill>
                  <a:srgbClr val="FFFFFF"/>
                </a:solidFill>
              </a14:hiddenFill>
            </a:ext>
          </a:extLst>
        </p:spPr>
      </p:pic>
      <p:pic>
        <p:nvPicPr>
          <p:cNvPr id="8196" name="Picture 4" descr="http://www.majhacomputer.com/images/web-based-softwa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374961">
            <a:off x="4927049" y="3732210"/>
            <a:ext cx="3077944" cy="2308456"/>
          </a:xfrm>
          <a:prstGeom prst="roundRect">
            <a:avLst>
              <a:gd name="adj" fmla="val 3358"/>
            </a:avLst>
          </a:prstGeom>
          <a:noFill/>
          <a:ln>
            <a:solidFill>
              <a:schemeClr val="accent5">
                <a:lumMod val="50000"/>
              </a:schemeClr>
            </a:solidFill>
          </a:ln>
          <a:extLst>
            <a:ext uri="{909E8E84-426E-40DD-AFC4-6F175D3DCCD1}">
              <a14:hiddenFill xmlns:a14="http://schemas.microsoft.com/office/drawing/2010/main">
                <a:solidFill>
                  <a:srgbClr val="FFFFFF"/>
                </a:solidFill>
              </a14:hiddenFill>
            </a:ext>
          </a:extLst>
        </p:spPr>
      </p:pic>
      <p:pic>
        <p:nvPicPr>
          <p:cNvPr id="8198" name="Picture 6" descr="http://blog.blacknight.com/images/technical-support-frustrati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6886" y="4630454"/>
            <a:ext cx="2527320" cy="1770346"/>
          </a:xfrm>
          <a:prstGeom prst="roundRect">
            <a:avLst>
              <a:gd name="adj" fmla="val 7102"/>
            </a:avLst>
          </a:prstGeom>
          <a:ln>
            <a:noFill/>
          </a:ln>
          <a:effectLst>
            <a:outerShdw blurRad="76200" sx="108000" sy="108000" algn="ctr" rotWithShape="0">
              <a:prstClr val="black">
                <a:alpha val="25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9123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ru-RU" dirty="0"/>
              <a:t>Какво е описание </a:t>
            </a:r>
            <a:r>
              <a:rPr lang="ru-RU" dirty="0" smtClean="0"/>
              <a:t>(сигнатура) на </a:t>
            </a:r>
            <a:r>
              <a:rPr lang="ru-RU" dirty="0"/>
              <a:t>вирус</a:t>
            </a:r>
            <a:r>
              <a:rPr lang="ru-RU" dirty="0" smtClean="0"/>
              <a:t>?</a:t>
            </a:r>
            <a:endParaRPr lang="en-US" dirty="0" smtClean="0"/>
          </a:p>
          <a:p>
            <a:pPr marL="871538" lvl="1" indent="-514350">
              <a:buFont typeface="+mj-lt"/>
              <a:buAutoNum type="alphaLcParenR"/>
            </a:pPr>
            <a:r>
              <a:rPr lang="bg-BG" dirty="0"/>
              <a:t>Името на вируса; </a:t>
            </a:r>
            <a:endParaRPr lang="en-US" dirty="0" smtClean="0"/>
          </a:p>
          <a:p>
            <a:pPr marL="871538" lvl="1" indent="-514350">
              <a:buFont typeface="+mj-lt"/>
              <a:buAutoNum type="alphaLcParenR"/>
            </a:pPr>
            <a:r>
              <a:rPr lang="ru-RU" dirty="0"/>
              <a:t>Типа </a:t>
            </a:r>
            <a:r>
              <a:rPr lang="ru-RU" dirty="0" err="1"/>
              <a:t>щети</a:t>
            </a:r>
            <a:r>
              <a:rPr lang="ru-RU" dirty="0"/>
              <a:t>, </a:t>
            </a:r>
            <a:r>
              <a:rPr lang="ru-RU" dirty="0" err="1"/>
              <a:t>които</a:t>
            </a:r>
            <a:r>
              <a:rPr lang="ru-RU" dirty="0"/>
              <a:t> </a:t>
            </a:r>
            <a:r>
              <a:rPr lang="ru-RU" dirty="0" err="1"/>
              <a:t>причинява</a:t>
            </a:r>
            <a:r>
              <a:rPr lang="ru-RU" dirty="0"/>
              <a:t> </a:t>
            </a:r>
            <a:r>
              <a:rPr lang="ru-RU" dirty="0" err="1"/>
              <a:t>вирусът</a:t>
            </a:r>
            <a:r>
              <a:rPr lang="ru-RU" dirty="0"/>
              <a:t>; </a:t>
            </a:r>
            <a:endParaRPr lang="en-US" dirty="0" smtClean="0"/>
          </a:p>
          <a:p>
            <a:pPr marL="871538" lvl="1" indent="-514350">
              <a:buFont typeface="+mj-lt"/>
              <a:buAutoNum type="alphaLcParenR"/>
            </a:pPr>
            <a:r>
              <a:rPr lang="ru-RU" dirty="0" err="1"/>
              <a:t>Уникални</a:t>
            </a:r>
            <a:r>
              <a:rPr lang="ru-RU" dirty="0"/>
              <a:t> </a:t>
            </a:r>
            <a:r>
              <a:rPr lang="ru-RU" dirty="0" err="1"/>
              <a:t>парчета</a:t>
            </a:r>
            <a:r>
              <a:rPr lang="ru-RU" dirty="0"/>
              <a:t> от кода на вируса;</a:t>
            </a:r>
            <a:endParaRPr lang="en-US" dirty="0" smtClean="0"/>
          </a:p>
          <a:p>
            <a:pPr marL="871538" lvl="1" indent="-514350">
              <a:buFont typeface="+mj-lt"/>
              <a:buAutoNum type="alphaLcParenR"/>
            </a:pPr>
            <a:r>
              <a:rPr lang="ru-RU" dirty="0" err="1"/>
              <a:t>Към</a:t>
            </a:r>
            <a:r>
              <a:rPr lang="ru-RU" dirty="0"/>
              <a:t> </a:t>
            </a:r>
            <a:r>
              <a:rPr lang="ru-RU" dirty="0" err="1"/>
              <a:t>какво</a:t>
            </a:r>
            <a:r>
              <a:rPr lang="ru-RU" dirty="0"/>
              <a:t> е </a:t>
            </a:r>
            <a:r>
              <a:rPr lang="ru-RU" dirty="0" err="1"/>
              <a:t>насочен</a:t>
            </a:r>
            <a:r>
              <a:rPr lang="ru-RU" dirty="0"/>
              <a:t> </a:t>
            </a:r>
            <a:r>
              <a:rPr lang="ru-RU" dirty="0" err="1"/>
              <a:t>вирусът</a:t>
            </a:r>
            <a:r>
              <a:rPr lang="ru-RU" dirty="0"/>
              <a:t>. </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a:t>
            </a:fld>
            <a:endParaRPr lang="en-US" dirty="0"/>
          </a:p>
        </p:txBody>
      </p:sp>
      <p:sp>
        <p:nvSpPr>
          <p:cNvPr id="5" name="Oval 4"/>
          <p:cNvSpPr/>
          <p:nvPr/>
        </p:nvSpPr>
        <p:spPr>
          <a:xfrm>
            <a:off x="495300" y="28956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8784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Telerik Academy">
  <a:themeElements>
    <a:clrScheme name="Telerik Colors Theme">
      <a:dk1>
        <a:sysClr val="windowText" lastClr="000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Deluxe</Template>
  <TotalTime>5886</TotalTime>
  <Words>2260</Words>
  <Application>Microsoft Office PowerPoint</Application>
  <PresentationFormat>Презентация на цял екран (4:3)</PresentationFormat>
  <Paragraphs>374</Paragraphs>
  <Slides>63</Slides>
  <Notes>0</Notes>
  <HiddenSlides>0</HiddenSlides>
  <MMClips>0</MMClips>
  <ScaleCrop>false</ScaleCrop>
  <HeadingPairs>
    <vt:vector size="4" baseType="variant">
      <vt:variant>
        <vt:lpstr>Тема</vt:lpstr>
      </vt:variant>
      <vt:variant>
        <vt:i4>1</vt:i4>
      </vt:variant>
      <vt:variant>
        <vt:lpstr>Заглавия на слайдовете</vt:lpstr>
      </vt:variant>
      <vt:variant>
        <vt:i4>63</vt:i4>
      </vt:variant>
    </vt:vector>
  </HeadingPairs>
  <TitlesOfParts>
    <vt:vector size="64" baseType="lpstr">
      <vt:lpstr>Telerik Academy</vt:lpstr>
      <vt:lpstr>Тренировъчен тест по информационни технологии</vt:lpstr>
      <vt:lpstr>Компютърни системи</vt:lpstr>
      <vt:lpstr>Въпрос</vt:lpstr>
      <vt:lpstr>Отговор</vt:lpstr>
      <vt:lpstr>Софтуерни системи</vt:lpstr>
      <vt:lpstr>Въпрос</vt:lpstr>
      <vt:lpstr>Отговор</vt:lpstr>
      <vt:lpstr>Работа с компютърни системи и програми</vt:lpstr>
      <vt:lpstr>Въпрос</vt:lpstr>
      <vt:lpstr>Отговор</vt:lpstr>
      <vt:lpstr>Пренос на данни и бройни системи</vt:lpstr>
      <vt:lpstr>Въпрос</vt:lpstr>
      <vt:lpstr>Отговор</vt:lpstr>
      <vt:lpstr>Операционни системи</vt:lpstr>
      <vt:lpstr>Въпрос</vt:lpstr>
      <vt:lpstr>Отговор</vt:lpstr>
      <vt:lpstr>Софтуерно инженерство</vt:lpstr>
      <vt:lpstr>Въпрос</vt:lpstr>
      <vt:lpstr>Отговор</vt:lpstr>
      <vt:lpstr>Компресиране на данни</vt:lpstr>
      <vt:lpstr>Въпрос</vt:lpstr>
      <vt:lpstr>Отговор</vt:lpstr>
      <vt:lpstr>Текстообработка</vt:lpstr>
      <vt:lpstr>Въпрос</vt:lpstr>
      <vt:lpstr>Отговор</vt:lpstr>
      <vt:lpstr>Компютърна графика</vt:lpstr>
      <vt:lpstr>Въпрос</vt:lpstr>
      <vt:lpstr>Отговор</vt:lpstr>
      <vt:lpstr>Бази от данни</vt:lpstr>
      <vt:lpstr>Въпрос 10</vt:lpstr>
      <vt:lpstr>Отговор 10</vt:lpstr>
      <vt:lpstr>Информационни системи</vt:lpstr>
      <vt:lpstr>Въпрос 11</vt:lpstr>
      <vt:lpstr>Отговор 11</vt:lpstr>
      <vt:lpstr>Сигурност и защита на информацията</vt:lpstr>
      <vt:lpstr>Въпрос 12</vt:lpstr>
      <vt:lpstr>Отговор 12</vt:lpstr>
      <vt:lpstr>Презентационни системи</vt:lpstr>
      <vt:lpstr>Въпрос 13</vt:lpstr>
      <vt:lpstr>Отговор 13</vt:lpstr>
      <vt:lpstr>Мултимедия</vt:lpstr>
      <vt:lpstr>Въпрос 14</vt:lpstr>
      <vt:lpstr>Отговор 14</vt:lpstr>
      <vt:lpstr>Компютърни мрежи</vt:lpstr>
      <vt:lpstr>Въпрос 15</vt:lpstr>
      <vt:lpstr>Отговор 15</vt:lpstr>
      <vt:lpstr>Устройство на Интернет</vt:lpstr>
      <vt:lpstr>Въпрос 16</vt:lpstr>
      <vt:lpstr>Отговор 16</vt:lpstr>
      <vt:lpstr>Електронна комуникация</vt:lpstr>
      <vt:lpstr>Въпрос 17</vt:lpstr>
      <vt:lpstr>Отговор 17</vt:lpstr>
      <vt:lpstr>World Wide Web (WWW)</vt:lpstr>
      <vt:lpstr>Въпрос 18</vt:lpstr>
      <vt:lpstr>Отговор 18</vt:lpstr>
      <vt:lpstr>Уеб дизайн, HTML, CSS</vt:lpstr>
      <vt:lpstr>Въпрос 19</vt:lpstr>
      <vt:lpstr>Отговор 19</vt:lpstr>
      <vt:lpstr>Скриптови езици и JavaScript</vt:lpstr>
      <vt:lpstr>Въпрос 20</vt:lpstr>
      <vt:lpstr>Отговор 20</vt:lpstr>
      <vt:lpstr>Академия на Телерик за ученици</vt:lpstr>
      <vt:lpstr>Домашно</vt:lpstr>
    </vt:vector>
  </TitlesOfParts>
  <Company>Telerik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Училищна софтуерна академия</dc:title>
  <dc:subject>Telerik Software Academy</dc:subject>
  <dc:creator>Svetlin Nakov</dc:creator>
  <cp:keywords>telerik software academy, school academy, училищна софтуерна академия, академия на Телерик за ученици, free courses for developers</cp:keywords>
  <cp:lastModifiedBy>George Georgiev</cp:lastModifiedBy>
  <cp:revision>595</cp:revision>
  <dcterms:created xsi:type="dcterms:W3CDTF">2007-12-08T16:03:35Z</dcterms:created>
  <dcterms:modified xsi:type="dcterms:W3CDTF">2013-12-17T08:50:24Z</dcterms:modified>
  <cp:category>software engineering</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